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0" r:id="rId4"/>
    <p:sldId id="261" r:id="rId5"/>
    <p:sldId id="262" r:id="rId6"/>
    <p:sldId id="275" r:id="rId7"/>
    <p:sldId id="276" r:id="rId8"/>
    <p:sldId id="263" r:id="rId9"/>
    <p:sldId id="265" r:id="rId10"/>
    <p:sldId id="266" r:id="rId11"/>
    <p:sldId id="269" r:id="rId12"/>
    <p:sldId id="270" r:id="rId13"/>
    <p:sldId id="271" r:id="rId14"/>
    <p:sldId id="272" r:id="rId15"/>
    <p:sldId id="273" r:id="rId16"/>
    <p:sldId id="274" r:id="rId17"/>
  </p:sldIdLst>
  <p:sldSz cx="18288000" cy="10287000"/>
  <p:notesSz cx="6858000" cy="9144000"/>
  <p:embeddedFontLst>
    <p:embeddedFont>
      <p:font typeface="Cabin" panose="020B0604020202020204" charset="0"/>
      <p:regular r:id="rId18"/>
    </p:embeddedFont>
    <p:embeddedFont>
      <p:font typeface="Cabin Bold" panose="020B0604020202020204" charset="0"/>
      <p:regular r:id="rId19"/>
    </p:embeddedFont>
    <p:embeddedFont>
      <p:font typeface="Muli" panose="020B0604020202020204" charset="0"/>
      <p:regular r:id="rId20"/>
    </p:embeddedFont>
    <p:embeddedFont>
      <p:font typeface="Muli Bold" panose="020B0604020202020204" charset="0"/>
      <p:regular r:id="rId21"/>
    </p:embeddedFont>
    <p:embeddedFont>
      <p:font typeface="Muli Extra-Light" panose="020B0604020202020204" charset="0"/>
      <p:regular r:id="rId22"/>
    </p:embeddedFont>
    <p:embeddedFont>
      <p:font typeface="Muli Semi-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9" d="100"/>
          <a:sy n="69" d="100"/>
        </p:scale>
        <p:origin x="114"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jpeg>
</file>

<file path=ppt/media/image15.jpeg>
</file>

<file path=ppt/media/image16.png>
</file>

<file path=ppt/media/image17.svg>
</file>

<file path=ppt/media/image18.png>
</file>

<file path=ppt/media/image19.svg>
</file>

<file path=ppt/media/image2.svg>
</file>

<file path=ppt/media/image20.gif>
</file>

<file path=ppt/media/image21.jpe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lms.iuh.edu.vn/course/view.php?id=25542"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034C4"/>
        </a:solidFill>
        <a:effectLst/>
      </p:bgPr>
    </p:bg>
    <p:spTree>
      <p:nvGrpSpPr>
        <p:cNvPr id="1" name=""/>
        <p:cNvGrpSpPr/>
        <p:nvPr/>
      </p:nvGrpSpPr>
      <p:grpSpPr>
        <a:xfrm>
          <a:off x="0" y="0"/>
          <a:ext cx="0" cy="0"/>
          <a:chOff x="0" y="0"/>
          <a:chExt cx="0" cy="0"/>
        </a:xfrm>
      </p:grpSpPr>
      <p:grpSp>
        <p:nvGrpSpPr>
          <p:cNvPr id="2" name="Group 2"/>
          <p:cNvGrpSpPr/>
          <p:nvPr/>
        </p:nvGrpSpPr>
        <p:grpSpPr>
          <a:xfrm>
            <a:off x="0" y="7612069"/>
            <a:ext cx="18288000" cy="2674931"/>
            <a:chOff x="0" y="0"/>
            <a:chExt cx="4816593" cy="704508"/>
          </a:xfrm>
        </p:grpSpPr>
        <p:sp>
          <p:nvSpPr>
            <p:cNvPr id="3" name="Freeform 3"/>
            <p:cNvSpPr/>
            <p:nvPr/>
          </p:nvSpPr>
          <p:spPr>
            <a:xfrm>
              <a:off x="0" y="0"/>
              <a:ext cx="4816592" cy="704508"/>
            </a:xfrm>
            <a:custGeom>
              <a:avLst/>
              <a:gdLst/>
              <a:ahLst/>
              <a:cxnLst/>
              <a:rect l="l" t="t" r="r" b="b"/>
              <a:pathLst>
                <a:path w="4816592" h="704508">
                  <a:moveTo>
                    <a:pt x="0" y="0"/>
                  </a:moveTo>
                  <a:lnTo>
                    <a:pt x="4816592" y="0"/>
                  </a:lnTo>
                  <a:lnTo>
                    <a:pt x="4816592" y="704508"/>
                  </a:lnTo>
                  <a:lnTo>
                    <a:pt x="0" y="704508"/>
                  </a:lnTo>
                  <a:close/>
                </a:path>
              </a:pathLst>
            </a:custGeom>
            <a:solidFill>
              <a:srgbClr val="FFFFFF"/>
            </a:solidFill>
          </p:spPr>
          <p:txBody>
            <a:bodyPr/>
            <a:lstStyle/>
            <a:p>
              <a:endParaRPr lang="en-US"/>
            </a:p>
          </p:txBody>
        </p:sp>
        <p:sp>
          <p:nvSpPr>
            <p:cNvPr id="4" name="TextBox 4"/>
            <p:cNvSpPr txBox="1"/>
            <p:nvPr/>
          </p:nvSpPr>
          <p:spPr>
            <a:xfrm>
              <a:off x="0" y="-38100"/>
              <a:ext cx="4816593" cy="742608"/>
            </a:xfrm>
            <a:prstGeom prst="rect">
              <a:avLst/>
            </a:prstGeom>
          </p:spPr>
          <p:txBody>
            <a:bodyPr lIns="50800" tIns="50800" rIns="50800" bIns="50800" rtlCol="0" anchor="ctr"/>
            <a:lstStyle/>
            <a:p>
              <a:pPr algn="ctr">
                <a:lnSpc>
                  <a:spcPts val="2100"/>
                </a:lnSpc>
              </a:pPr>
              <a:endParaRPr/>
            </a:p>
          </p:txBody>
        </p:sp>
      </p:grpSp>
      <p:sp>
        <p:nvSpPr>
          <p:cNvPr id="5" name="Freeform 5"/>
          <p:cNvSpPr/>
          <p:nvPr/>
        </p:nvSpPr>
        <p:spPr>
          <a:xfrm>
            <a:off x="1557806" y="831895"/>
            <a:ext cx="5503176" cy="8623210"/>
          </a:xfrm>
          <a:custGeom>
            <a:avLst/>
            <a:gdLst/>
            <a:ahLst/>
            <a:cxnLst/>
            <a:rect l="l" t="t" r="r" b="b"/>
            <a:pathLst>
              <a:path w="5503176" h="8623210">
                <a:moveTo>
                  <a:pt x="0" y="0"/>
                </a:moveTo>
                <a:lnTo>
                  <a:pt x="5503176" y="0"/>
                </a:lnTo>
                <a:lnTo>
                  <a:pt x="5503176" y="8623210"/>
                </a:lnTo>
                <a:lnTo>
                  <a:pt x="0" y="86232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TextBox 6"/>
          <p:cNvSpPr txBox="1"/>
          <p:nvPr/>
        </p:nvSpPr>
        <p:spPr>
          <a:xfrm>
            <a:off x="6920594" y="2315767"/>
            <a:ext cx="9995806" cy="4530471"/>
          </a:xfrm>
          <a:prstGeom prst="rect">
            <a:avLst/>
          </a:prstGeom>
        </p:spPr>
        <p:txBody>
          <a:bodyPr wrap="square" lIns="0" tIns="0" rIns="0" bIns="0" rtlCol="0" anchor="t">
            <a:spAutoFit/>
          </a:bodyPr>
          <a:lstStyle/>
          <a:p>
            <a:pPr algn="l">
              <a:lnSpc>
                <a:spcPts val="12231"/>
              </a:lnSpc>
            </a:pPr>
            <a:r>
              <a:rPr lang="en-US" sz="7200" dirty="0">
                <a:solidFill>
                  <a:srgbClr val="FFFFFF"/>
                </a:solidFill>
                <a:latin typeface="Cabin Bold"/>
              </a:rPr>
              <a:t>XÂY DỰNG PHÒNG KHÁM DỰA TRÊN HỢP ĐỒNG THỎA THUẬN</a:t>
            </a:r>
          </a:p>
        </p:txBody>
      </p:sp>
      <p:sp>
        <p:nvSpPr>
          <p:cNvPr id="7" name="TextBox 7"/>
          <p:cNvSpPr txBox="1"/>
          <p:nvPr/>
        </p:nvSpPr>
        <p:spPr>
          <a:xfrm>
            <a:off x="8216206" y="1401981"/>
            <a:ext cx="8487032" cy="478977"/>
          </a:xfrm>
          <a:prstGeom prst="rect">
            <a:avLst/>
          </a:prstGeom>
        </p:spPr>
        <p:txBody>
          <a:bodyPr wrap="square" lIns="0" tIns="0" rIns="0" bIns="0" rtlCol="0" anchor="t">
            <a:spAutoFit/>
          </a:bodyPr>
          <a:lstStyle/>
          <a:p>
            <a:pPr algn="l">
              <a:lnSpc>
                <a:spcPts val="3359"/>
              </a:lnSpc>
            </a:pPr>
            <a:r>
              <a:rPr lang="en-US" sz="4800" spc="62" dirty="0" err="1">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Khóa</a:t>
            </a:r>
            <a:r>
              <a:rPr lang="en-US" sz="4800" spc="62" dirty="0">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 </a:t>
            </a:r>
            <a:r>
              <a:rPr lang="en-US" sz="4800" spc="62" dirty="0" err="1">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Luận</a:t>
            </a:r>
            <a:r>
              <a:rPr lang="en-US" sz="4800" spc="62" dirty="0">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 </a:t>
            </a:r>
            <a:r>
              <a:rPr lang="en-US" sz="4800" spc="62" dirty="0" err="1">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Tốt</a:t>
            </a:r>
            <a:r>
              <a:rPr lang="en-US" sz="4800" spc="62" dirty="0">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 </a:t>
            </a:r>
            <a:r>
              <a:rPr lang="en-US" sz="4800" spc="62" dirty="0" err="1">
                <a:solidFill>
                  <a:srgbClr val="0000FF"/>
                </a:solidFill>
                <a:latin typeface="Cabin"/>
                <a:hlinkClick r:id="rId4" tooltip="https://lms.iuh.edu.vn/course/view.php?id=25542">
                  <a:extLst>
                    <a:ext uri="{A12FA001-AC4F-418D-AE19-62706E023703}">
                      <ahyp:hlinkClr xmlns:ahyp="http://schemas.microsoft.com/office/drawing/2018/hyperlinkcolor" val="tx"/>
                    </a:ext>
                  </a:extLst>
                </a:hlinkClick>
              </a:rPr>
              <a:t>Nghiệp</a:t>
            </a:r>
            <a:endParaRPr lang="en-US" sz="4800" spc="62" dirty="0">
              <a:solidFill>
                <a:schemeClr val="bg1"/>
              </a:solidFill>
              <a:latin typeface="Cabin"/>
              <a:hlinkClick r:id="rId4" tooltip="https://lms.iuh.edu.vn/course/view.php?id=25542">
                <a:extLst>
                  <a:ext uri="{A12FA001-AC4F-418D-AE19-62706E023703}">
                    <ahyp:hlinkClr xmlns:ahyp="http://schemas.microsoft.com/office/drawing/2018/hyperlinkcolor" val="tx"/>
                  </a:ext>
                </a:extLst>
              </a:hlinkClick>
            </a:endParaRPr>
          </a:p>
        </p:txBody>
      </p:sp>
      <p:sp>
        <p:nvSpPr>
          <p:cNvPr id="8" name="TextBox 8"/>
          <p:cNvSpPr txBox="1"/>
          <p:nvPr/>
        </p:nvSpPr>
        <p:spPr>
          <a:xfrm>
            <a:off x="7543800" y="7928571"/>
            <a:ext cx="8487032" cy="1912896"/>
          </a:xfrm>
          <a:prstGeom prst="rect">
            <a:avLst/>
          </a:prstGeom>
        </p:spPr>
        <p:txBody>
          <a:bodyPr lIns="0" tIns="0" rIns="0" bIns="0" rtlCol="0" anchor="t">
            <a:spAutoFit/>
          </a:bodyPr>
          <a:lstStyle/>
          <a:p>
            <a:pPr algn="l">
              <a:lnSpc>
                <a:spcPts val="3779"/>
              </a:lnSpc>
            </a:pPr>
            <a:r>
              <a:rPr lang="en-US" sz="2700" dirty="0" err="1">
                <a:solidFill>
                  <a:srgbClr val="5034C4"/>
                </a:solidFill>
                <a:latin typeface="Cabin"/>
              </a:rPr>
              <a:t>Nguyễn</a:t>
            </a:r>
            <a:r>
              <a:rPr lang="en-US" sz="2700" dirty="0">
                <a:solidFill>
                  <a:srgbClr val="5034C4"/>
                </a:solidFill>
                <a:latin typeface="Cabin"/>
              </a:rPr>
              <a:t> Văn </a:t>
            </a:r>
            <a:r>
              <a:rPr lang="en-US" sz="2700" dirty="0" err="1">
                <a:solidFill>
                  <a:srgbClr val="5034C4"/>
                </a:solidFill>
                <a:latin typeface="Cabin"/>
              </a:rPr>
              <a:t>Ngọ</a:t>
            </a:r>
            <a:r>
              <a:rPr lang="en-US" sz="2700" dirty="0">
                <a:solidFill>
                  <a:srgbClr val="5034C4"/>
                </a:solidFill>
                <a:latin typeface="Cabin"/>
              </a:rPr>
              <a:t> - 20115331</a:t>
            </a:r>
          </a:p>
          <a:p>
            <a:pPr algn="l">
              <a:lnSpc>
                <a:spcPts val="3779"/>
              </a:lnSpc>
            </a:pPr>
            <a:r>
              <a:rPr lang="en-US" sz="2700" dirty="0" err="1">
                <a:solidFill>
                  <a:srgbClr val="5034C4"/>
                </a:solidFill>
                <a:latin typeface="Cabin"/>
              </a:rPr>
              <a:t>Nguyễn</a:t>
            </a:r>
            <a:r>
              <a:rPr lang="en-US" sz="2700" dirty="0">
                <a:solidFill>
                  <a:srgbClr val="5034C4"/>
                </a:solidFill>
                <a:latin typeface="Cabin"/>
              </a:rPr>
              <a:t> Thanh Sang - </a:t>
            </a:r>
          </a:p>
          <a:p>
            <a:pPr algn="l">
              <a:lnSpc>
                <a:spcPts val="3779"/>
              </a:lnSpc>
            </a:pPr>
            <a:r>
              <a:rPr lang="en-US" sz="2700" dirty="0">
                <a:solidFill>
                  <a:srgbClr val="5034C4"/>
                </a:solidFill>
                <a:latin typeface="Cabin"/>
              </a:rPr>
              <a:t>GVHD: </a:t>
            </a:r>
            <a:r>
              <a:rPr lang="en-US" sz="2700" dirty="0" err="1">
                <a:solidFill>
                  <a:srgbClr val="5034C4"/>
                </a:solidFill>
                <a:latin typeface="Cabin"/>
              </a:rPr>
              <a:t>TS.Tôn</a:t>
            </a:r>
            <a:r>
              <a:rPr lang="en-US" sz="2700" dirty="0">
                <a:solidFill>
                  <a:srgbClr val="5034C4"/>
                </a:solidFill>
                <a:latin typeface="Cabin"/>
              </a:rPr>
              <a:t> Long </a:t>
            </a:r>
            <a:r>
              <a:rPr lang="en-US" sz="2700" dirty="0" err="1">
                <a:solidFill>
                  <a:srgbClr val="5034C4"/>
                </a:solidFill>
                <a:latin typeface="Cabin"/>
              </a:rPr>
              <a:t>Phước</a:t>
            </a:r>
            <a:endParaRPr lang="en-US" sz="2700" dirty="0">
              <a:solidFill>
                <a:srgbClr val="5034C4"/>
              </a:solidFill>
              <a:latin typeface="Cabin"/>
            </a:endParaRPr>
          </a:p>
          <a:p>
            <a:pPr algn="l">
              <a:lnSpc>
                <a:spcPts val="3779"/>
              </a:lnSpc>
            </a:pPr>
            <a:endParaRPr lang="en-US" sz="2700" dirty="0">
              <a:solidFill>
                <a:srgbClr val="5034C4"/>
              </a:solidFill>
              <a:latin typeface="Cabi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4436964" y="410048"/>
            <a:ext cx="3282359" cy="3383875"/>
          </a:xfrm>
          <a:custGeom>
            <a:avLst/>
            <a:gdLst/>
            <a:ahLst/>
            <a:cxnLst/>
            <a:rect l="l" t="t" r="r" b="b"/>
            <a:pathLst>
              <a:path w="3282359" h="3383875">
                <a:moveTo>
                  <a:pt x="0" y="0"/>
                </a:moveTo>
                <a:lnTo>
                  <a:pt x="3282359" y="0"/>
                </a:lnTo>
                <a:lnTo>
                  <a:pt x="3282359" y="3383875"/>
                </a:lnTo>
                <a:lnTo>
                  <a:pt x="0" y="338387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4801765" y="5143500"/>
            <a:ext cx="12599972" cy="2337829"/>
            <a:chOff x="0" y="0"/>
            <a:chExt cx="16799963" cy="3117105"/>
          </a:xfrm>
        </p:grpSpPr>
        <p:sp>
          <p:nvSpPr>
            <p:cNvPr id="4" name="TextBox 4"/>
            <p:cNvSpPr txBox="1"/>
            <p:nvPr/>
          </p:nvSpPr>
          <p:spPr>
            <a:xfrm>
              <a:off x="0" y="0"/>
              <a:ext cx="16799963" cy="1828800"/>
            </a:xfrm>
            <a:prstGeom prst="rect">
              <a:avLst/>
            </a:prstGeom>
          </p:spPr>
          <p:txBody>
            <a:bodyPr lIns="0" tIns="0" rIns="0" bIns="0" rtlCol="0" anchor="t">
              <a:spAutoFit/>
            </a:bodyPr>
            <a:lstStyle/>
            <a:p>
              <a:pPr algn="l">
                <a:lnSpc>
                  <a:spcPts val="10800"/>
                </a:lnSpc>
              </a:pPr>
              <a:r>
                <a:rPr lang="en-US" sz="9000">
                  <a:solidFill>
                    <a:srgbClr val="FFFFFF"/>
                  </a:solidFill>
                  <a:latin typeface="Muli Bold"/>
                </a:rPr>
                <a:t>3. Phân tích và thiết kế</a:t>
              </a:r>
            </a:p>
          </p:txBody>
        </p:sp>
        <p:sp>
          <p:nvSpPr>
            <p:cNvPr id="5" name="TextBox 5"/>
            <p:cNvSpPr txBox="1"/>
            <p:nvPr/>
          </p:nvSpPr>
          <p:spPr>
            <a:xfrm>
              <a:off x="0" y="2450355"/>
              <a:ext cx="16799963" cy="666750"/>
            </a:xfrm>
            <a:prstGeom prst="rect">
              <a:avLst/>
            </a:prstGeom>
          </p:spPr>
          <p:txBody>
            <a:bodyPr lIns="0" tIns="0" rIns="0" bIns="0" rtlCol="0" anchor="t">
              <a:spAutoFit/>
            </a:bodyPr>
            <a:lstStyle/>
            <a:p>
              <a:pPr algn="l">
                <a:lnSpc>
                  <a:spcPts val="4200"/>
                </a:lnSpc>
              </a:pPr>
              <a:endParaRPr/>
            </a:p>
          </p:txBody>
        </p:sp>
      </p:grpSp>
      <p:sp>
        <p:nvSpPr>
          <p:cNvPr id="6" name="Freeform 6"/>
          <p:cNvSpPr/>
          <p:nvPr/>
        </p:nvSpPr>
        <p:spPr>
          <a:xfrm>
            <a:off x="2129718" y="1449603"/>
            <a:ext cx="1846869" cy="7611280"/>
          </a:xfrm>
          <a:custGeom>
            <a:avLst/>
            <a:gdLst/>
            <a:ahLst/>
            <a:cxnLst/>
            <a:rect l="l" t="t" r="r" b="b"/>
            <a:pathLst>
              <a:path w="1846869" h="7611280">
                <a:moveTo>
                  <a:pt x="0" y="0"/>
                </a:moveTo>
                <a:lnTo>
                  <a:pt x="1846869" y="0"/>
                </a:lnTo>
                <a:lnTo>
                  <a:pt x="1846869" y="7611279"/>
                </a:lnTo>
                <a:lnTo>
                  <a:pt x="0" y="7611279"/>
                </a:lnTo>
                <a:lnTo>
                  <a:pt x="0" y="0"/>
                </a:lnTo>
                <a:close/>
              </a:path>
            </a:pathLst>
          </a:custGeom>
          <a:blipFill>
            <a:blip r:embed="rId3"/>
            <a:stretch>
              <a:fillRect l="-4400" t="-853" r="-13535"/>
            </a:stretch>
          </a:blipFill>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4436964" y="410048"/>
            <a:ext cx="3282359" cy="3383875"/>
          </a:xfrm>
          <a:custGeom>
            <a:avLst/>
            <a:gdLst/>
            <a:ahLst/>
            <a:cxnLst/>
            <a:rect l="l" t="t" r="r" b="b"/>
            <a:pathLst>
              <a:path w="3282359" h="3383875">
                <a:moveTo>
                  <a:pt x="0" y="0"/>
                </a:moveTo>
                <a:lnTo>
                  <a:pt x="3282359" y="0"/>
                </a:lnTo>
                <a:lnTo>
                  <a:pt x="3282359" y="3383875"/>
                </a:lnTo>
                <a:lnTo>
                  <a:pt x="0" y="338387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5324032" y="3713865"/>
            <a:ext cx="12599972" cy="3709429"/>
            <a:chOff x="0" y="0"/>
            <a:chExt cx="16799963" cy="4945905"/>
          </a:xfrm>
        </p:grpSpPr>
        <p:sp>
          <p:nvSpPr>
            <p:cNvPr id="4" name="TextBox 4"/>
            <p:cNvSpPr txBox="1"/>
            <p:nvPr/>
          </p:nvSpPr>
          <p:spPr>
            <a:xfrm>
              <a:off x="0" y="0"/>
              <a:ext cx="16799963" cy="3657600"/>
            </a:xfrm>
            <a:prstGeom prst="rect">
              <a:avLst/>
            </a:prstGeom>
          </p:spPr>
          <p:txBody>
            <a:bodyPr lIns="0" tIns="0" rIns="0" bIns="0" rtlCol="0" anchor="t">
              <a:spAutoFit/>
            </a:bodyPr>
            <a:lstStyle/>
            <a:p>
              <a:pPr algn="l">
                <a:lnSpc>
                  <a:spcPts val="10800"/>
                </a:lnSpc>
              </a:pPr>
              <a:r>
                <a:rPr lang="en-US" sz="9000">
                  <a:solidFill>
                    <a:srgbClr val="FFFFFF"/>
                  </a:solidFill>
                  <a:latin typeface="Muli Bold"/>
                </a:rPr>
                <a:t>4. Hạn chế và hướng phát triển.</a:t>
              </a:r>
            </a:p>
          </p:txBody>
        </p:sp>
        <p:sp>
          <p:nvSpPr>
            <p:cNvPr id="5" name="TextBox 5"/>
            <p:cNvSpPr txBox="1"/>
            <p:nvPr/>
          </p:nvSpPr>
          <p:spPr>
            <a:xfrm>
              <a:off x="0" y="4279155"/>
              <a:ext cx="16799963" cy="666750"/>
            </a:xfrm>
            <a:prstGeom prst="rect">
              <a:avLst/>
            </a:prstGeom>
          </p:spPr>
          <p:txBody>
            <a:bodyPr lIns="0" tIns="0" rIns="0" bIns="0" rtlCol="0" anchor="t">
              <a:spAutoFit/>
            </a:bodyPr>
            <a:lstStyle/>
            <a:p>
              <a:pPr algn="l">
                <a:lnSpc>
                  <a:spcPts val="4200"/>
                </a:lnSpc>
              </a:pPr>
              <a:endParaRPr/>
            </a:p>
          </p:txBody>
        </p:sp>
      </p:grpSp>
      <p:sp>
        <p:nvSpPr>
          <p:cNvPr id="6" name="Freeform 6"/>
          <p:cNvSpPr/>
          <p:nvPr/>
        </p:nvSpPr>
        <p:spPr>
          <a:xfrm>
            <a:off x="2129718" y="1449603"/>
            <a:ext cx="1846869" cy="7611280"/>
          </a:xfrm>
          <a:custGeom>
            <a:avLst/>
            <a:gdLst/>
            <a:ahLst/>
            <a:cxnLst/>
            <a:rect l="l" t="t" r="r" b="b"/>
            <a:pathLst>
              <a:path w="1846869" h="7611280">
                <a:moveTo>
                  <a:pt x="0" y="0"/>
                </a:moveTo>
                <a:lnTo>
                  <a:pt x="1846869" y="0"/>
                </a:lnTo>
                <a:lnTo>
                  <a:pt x="1846869" y="7611279"/>
                </a:lnTo>
                <a:lnTo>
                  <a:pt x="0" y="7611279"/>
                </a:lnTo>
                <a:lnTo>
                  <a:pt x="0" y="0"/>
                </a:lnTo>
                <a:close/>
              </a:path>
            </a:pathLst>
          </a:custGeom>
          <a:blipFill>
            <a:blip r:embed="rId3"/>
            <a:stretch>
              <a:fillRect l="-4400" t="-853" r="-13535"/>
            </a:stretch>
          </a:blipFill>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AutoShape 2"/>
          <p:cNvSpPr/>
          <p:nvPr/>
        </p:nvSpPr>
        <p:spPr>
          <a:xfrm rot="-5400000">
            <a:off x="5324805" y="5133975"/>
            <a:ext cx="7638389" cy="0"/>
          </a:xfrm>
          <a:prstGeom prst="line">
            <a:avLst/>
          </a:prstGeom>
          <a:ln w="19050" cap="rnd">
            <a:solidFill>
              <a:srgbClr val="10B5BF"/>
            </a:solidFill>
            <a:prstDash val="solid"/>
            <a:headEnd type="none" w="sm" len="sm"/>
            <a:tailEnd type="none" w="sm" len="sm"/>
          </a:ln>
        </p:spPr>
        <p:txBody>
          <a:bodyPr/>
          <a:lstStyle/>
          <a:p>
            <a:endParaRPr lang="en-US"/>
          </a:p>
        </p:txBody>
      </p:sp>
      <p:pic>
        <p:nvPicPr>
          <p:cNvPr id="3" name="Picture 3"/>
          <p:cNvPicPr>
            <a:picLocks noChangeAspect="1"/>
          </p:cNvPicPr>
          <p:nvPr/>
        </p:nvPicPr>
        <p:blipFill>
          <a:blip r:embed="rId2"/>
          <a:srcRect/>
          <a:stretch>
            <a:fillRect/>
          </a:stretch>
        </p:blipFill>
        <p:spPr>
          <a:xfrm>
            <a:off x="0" y="1550967"/>
            <a:ext cx="9144000" cy="8229600"/>
          </a:xfrm>
          <a:prstGeom prst="rect">
            <a:avLst/>
          </a:prstGeom>
        </p:spPr>
      </p:pic>
      <p:sp>
        <p:nvSpPr>
          <p:cNvPr id="4" name="TextBox 4"/>
          <p:cNvSpPr txBox="1"/>
          <p:nvPr/>
        </p:nvSpPr>
        <p:spPr>
          <a:xfrm>
            <a:off x="1301595" y="7979236"/>
            <a:ext cx="6167680" cy="457200"/>
          </a:xfrm>
          <a:prstGeom prst="rect">
            <a:avLst/>
          </a:prstGeom>
        </p:spPr>
        <p:txBody>
          <a:bodyPr lIns="0" tIns="0" rIns="0" bIns="0" rtlCol="0" anchor="t">
            <a:spAutoFit/>
          </a:bodyPr>
          <a:lstStyle/>
          <a:p>
            <a:pPr algn="l">
              <a:lnSpc>
                <a:spcPts val="3600"/>
              </a:lnSpc>
            </a:pPr>
            <a:endParaRPr/>
          </a:p>
        </p:txBody>
      </p:sp>
      <p:grpSp>
        <p:nvGrpSpPr>
          <p:cNvPr id="5" name="Group 5"/>
          <p:cNvGrpSpPr/>
          <p:nvPr/>
        </p:nvGrpSpPr>
        <p:grpSpPr>
          <a:xfrm>
            <a:off x="9640330" y="1324305"/>
            <a:ext cx="8125403" cy="4416033"/>
            <a:chOff x="0" y="0"/>
            <a:chExt cx="10833870" cy="5888042"/>
          </a:xfrm>
        </p:grpSpPr>
        <p:sp>
          <p:nvSpPr>
            <p:cNvPr id="6" name="TextBox 6"/>
            <p:cNvSpPr txBox="1"/>
            <p:nvPr/>
          </p:nvSpPr>
          <p:spPr>
            <a:xfrm>
              <a:off x="0" y="0"/>
              <a:ext cx="10833870" cy="647700"/>
            </a:xfrm>
            <a:prstGeom prst="rect">
              <a:avLst/>
            </a:prstGeom>
          </p:spPr>
          <p:txBody>
            <a:bodyPr lIns="0" tIns="0" rIns="0" bIns="0" rtlCol="0" anchor="t">
              <a:spAutoFit/>
            </a:bodyPr>
            <a:lstStyle/>
            <a:p>
              <a:pPr algn="l">
                <a:lnSpc>
                  <a:spcPts val="3839"/>
                </a:lnSpc>
              </a:pPr>
              <a:r>
                <a:rPr lang="en-US" sz="3199">
                  <a:solidFill>
                    <a:srgbClr val="FFFFFF"/>
                  </a:solidFill>
                  <a:latin typeface="Muli"/>
                </a:rPr>
                <a:t>KẾT QUẢ ĐẠT ĐƯỢC:</a:t>
              </a:r>
            </a:p>
          </p:txBody>
        </p:sp>
        <p:sp>
          <p:nvSpPr>
            <p:cNvPr id="7" name="TextBox 7"/>
            <p:cNvSpPr txBox="1"/>
            <p:nvPr/>
          </p:nvSpPr>
          <p:spPr>
            <a:xfrm>
              <a:off x="0" y="805882"/>
              <a:ext cx="10833870" cy="5082160"/>
            </a:xfrm>
            <a:prstGeom prst="rect">
              <a:avLst/>
            </a:prstGeom>
          </p:spPr>
          <p:txBody>
            <a:bodyPr lIns="0" tIns="0" rIns="0" bIns="0" rtlCol="0" anchor="t">
              <a:spAutoFit/>
            </a:bodyPr>
            <a:lstStyle/>
            <a:p>
              <a:pPr marL="270510" indent="-23495" algn="l">
                <a:lnSpc>
                  <a:spcPct val="150000"/>
                </a:lnSpc>
                <a:spcBef>
                  <a:spcPts val="200"/>
                </a:spcBef>
              </a:pP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Sau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quá</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trình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tìm</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hiểu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nghiên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cứu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nhóm</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đã</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xây</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dựng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hệ</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thống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phòng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khám</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thông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minh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được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xây</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dựng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triển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khai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thành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công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nền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tảng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web,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mang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lại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giải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pháp</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toàn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diện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cho</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bệnh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nhân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bác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sĩ</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quản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trị</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Với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giao</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diện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thân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thiện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dễ</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sử</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dụng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chức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năng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chính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như</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đặt</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lịch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hẹn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quản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lý</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hồ</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sơ</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bệnh</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án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tư</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vấn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qua chatbot AI,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cùng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quản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lý</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thông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tin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người</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dùng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hệ</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thống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đáp</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ứng</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hiệu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quả</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nhu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cầu</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của</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liên</a:t>
              </a:r>
              <a:r>
                <a:rPr lang="en-US" sz="24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quan</a:t>
              </a:r>
              <a:r>
                <a:rPr lang="en-US" sz="24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US" sz="24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AutoShape 2"/>
          <p:cNvSpPr/>
          <p:nvPr/>
        </p:nvSpPr>
        <p:spPr>
          <a:xfrm rot="-5400000">
            <a:off x="5324805" y="5133975"/>
            <a:ext cx="7638389" cy="0"/>
          </a:xfrm>
          <a:prstGeom prst="line">
            <a:avLst/>
          </a:prstGeom>
          <a:ln w="19050" cap="rnd">
            <a:solidFill>
              <a:srgbClr val="10B5BF"/>
            </a:solidFill>
            <a:prstDash val="solid"/>
            <a:headEnd type="none" w="sm" len="sm"/>
            <a:tailEnd type="none" w="sm" len="sm"/>
          </a:ln>
        </p:spPr>
        <p:txBody>
          <a:bodyPr/>
          <a:lstStyle/>
          <a:p>
            <a:endParaRPr lang="en-US"/>
          </a:p>
        </p:txBody>
      </p:sp>
      <p:pic>
        <p:nvPicPr>
          <p:cNvPr id="3" name="Picture 3"/>
          <p:cNvPicPr>
            <a:picLocks noChangeAspect="1"/>
          </p:cNvPicPr>
          <p:nvPr/>
        </p:nvPicPr>
        <p:blipFill>
          <a:blip r:embed="rId2"/>
          <a:srcRect/>
          <a:stretch>
            <a:fillRect/>
          </a:stretch>
        </p:blipFill>
        <p:spPr>
          <a:xfrm>
            <a:off x="221568" y="1324305"/>
            <a:ext cx="9144000" cy="8229600"/>
          </a:xfrm>
          <a:prstGeom prst="rect">
            <a:avLst/>
          </a:prstGeom>
        </p:spPr>
      </p:pic>
      <p:sp>
        <p:nvSpPr>
          <p:cNvPr id="4" name="TextBox 4"/>
          <p:cNvSpPr txBox="1"/>
          <p:nvPr/>
        </p:nvSpPr>
        <p:spPr>
          <a:xfrm>
            <a:off x="1301595" y="7979236"/>
            <a:ext cx="6167680" cy="457200"/>
          </a:xfrm>
          <a:prstGeom prst="rect">
            <a:avLst/>
          </a:prstGeom>
        </p:spPr>
        <p:txBody>
          <a:bodyPr lIns="0" tIns="0" rIns="0" bIns="0" rtlCol="0" anchor="t">
            <a:spAutoFit/>
          </a:bodyPr>
          <a:lstStyle/>
          <a:p>
            <a:pPr algn="l">
              <a:lnSpc>
                <a:spcPts val="3600"/>
              </a:lnSpc>
            </a:pPr>
            <a:endParaRPr/>
          </a:p>
        </p:txBody>
      </p:sp>
      <p:grpSp>
        <p:nvGrpSpPr>
          <p:cNvPr id="5" name="Group 5"/>
          <p:cNvGrpSpPr/>
          <p:nvPr/>
        </p:nvGrpSpPr>
        <p:grpSpPr>
          <a:xfrm>
            <a:off x="9244673" y="3035493"/>
            <a:ext cx="8170337" cy="3598596"/>
            <a:chOff x="0" y="0"/>
            <a:chExt cx="10893782" cy="4798128"/>
          </a:xfrm>
        </p:grpSpPr>
        <p:sp>
          <p:nvSpPr>
            <p:cNvPr id="6" name="TextBox 6"/>
            <p:cNvSpPr txBox="1"/>
            <p:nvPr/>
          </p:nvSpPr>
          <p:spPr>
            <a:xfrm>
              <a:off x="0" y="0"/>
              <a:ext cx="10893782" cy="647700"/>
            </a:xfrm>
            <a:prstGeom prst="rect">
              <a:avLst/>
            </a:prstGeom>
          </p:spPr>
          <p:txBody>
            <a:bodyPr lIns="0" tIns="0" rIns="0" bIns="0" rtlCol="0" anchor="t">
              <a:spAutoFit/>
            </a:bodyPr>
            <a:lstStyle/>
            <a:p>
              <a:pPr algn="l">
                <a:lnSpc>
                  <a:spcPts val="3839"/>
                </a:lnSpc>
              </a:pPr>
              <a:r>
                <a:rPr lang="en-US" sz="3199">
                  <a:solidFill>
                    <a:srgbClr val="FFFFFF"/>
                  </a:solidFill>
                  <a:latin typeface="Muli"/>
                </a:rPr>
                <a:t>HẠN CHẾ CỦA ĐỒ ÁN</a:t>
              </a:r>
            </a:p>
          </p:txBody>
        </p:sp>
        <p:sp>
          <p:nvSpPr>
            <p:cNvPr id="7" name="TextBox 7"/>
            <p:cNvSpPr txBox="1"/>
            <p:nvPr/>
          </p:nvSpPr>
          <p:spPr>
            <a:xfrm>
              <a:off x="0" y="805882"/>
              <a:ext cx="10893782" cy="3877945"/>
            </a:xfrm>
            <a:prstGeom prst="rect">
              <a:avLst/>
            </a:prstGeom>
          </p:spPr>
          <p:txBody>
            <a:bodyPr lIns="0" tIns="0" rIns="0" bIns="0" rtlCol="0" anchor="t">
              <a:spAutoFit/>
            </a:bodyPr>
            <a:lstStyle/>
            <a:p>
              <a:pPr algn="l">
                <a:lnSpc>
                  <a:spcPts val="3359"/>
                </a:lnSpc>
              </a:pPr>
              <a:r>
                <a:rPr lang="en-US" sz="2399">
                  <a:solidFill>
                    <a:srgbClr val="FFFFFF"/>
                  </a:solidFill>
                  <a:latin typeface="Muli Extra-Light"/>
                </a:rPr>
                <a:t>Các chức năng chưa thực hiện được:</a:t>
              </a:r>
            </a:p>
            <a:p>
              <a:pPr marL="518158" lvl="1" indent="-259079" algn="l">
                <a:lnSpc>
                  <a:spcPts val="3359"/>
                </a:lnSpc>
                <a:buFont typeface="Arial"/>
                <a:buChar char="•"/>
              </a:pPr>
              <a:r>
                <a:rPr lang="en-US" sz="2399">
                  <a:solidFill>
                    <a:srgbClr val="FFFFFF"/>
                  </a:solidFill>
                  <a:latin typeface="Muli Extra-Light"/>
                </a:rPr>
                <a:t>Chức năng voice chưa được triển khai.</a:t>
              </a:r>
            </a:p>
            <a:p>
              <a:pPr marL="518158" lvl="1" indent="-259079" algn="l">
                <a:lnSpc>
                  <a:spcPts val="3359"/>
                </a:lnSpc>
                <a:buFont typeface="Arial"/>
                <a:buChar char="•"/>
              </a:pPr>
              <a:r>
                <a:rPr lang="en-US" sz="2399">
                  <a:solidFill>
                    <a:srgbClr val="FFFFFF"/>
                  </a:solidFill>
                  <a:latin typeface="Muli Extra-Light"/>
                </a:rPr>
                <a:t>Trang admin để quản lý tài khoản và thông tin đăng ký hàng ngày hiện chưa hoàn thiện.</a:t>
              </a:r>
            </a:p>
            <a:p>
              <a:pPr marL="518158" lvl="1" indent="-259079" algn="l">
                <a:lnSpc>
                  <a:spcPts val="3359"/>
                </a:lnSpc>
                <a:buFont typeface="Arial"/>
                <a:buChar char="•"/>
              </a:pPr>
              <a:r>
                <a:rPr lang="en-US" sz="2399">
                  <a:solidFill>
                    <a:srgbClr val="FFFFFF"/>
                  </a:solidFill>
                  <a:latin typeface="Muli Extra-Light"/>
                </a:rPr>
                <a:t>Chưa tạo kịch bản kiểm thử để đảm bảo thử nghiệm tất cả các trường hợp có thể phát sinh.</a:t>
              </a:r>
            </a:p>
            <a:p>
              <a:pPr marL="518158" lvl="1" indent="-259079" algn="l">
                <a:lnSpc>
                  <a:spcPts val="3359"/>
                </a:lnSpc>
                <a:buFont typeface="Arial"/>
                <a:buChar char="•"/>
              </a:pPr>
              <a:r>
                <a:rPr lang="en-US" sz="2399">
                  <a:solidFill>
                    <a:srgbClr val="FFFFFF"/>
                  </a:solidFill>
                  <a:latin typeface="Muli Extra-Light"/>
                </a:rPr>
                <a:t>Bộ dữ liệu cho chat bot còn hạn chế</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AutoShape 2"/>
          <p:cNvSpPr/>
          <p:nvPr/>
        </p:nvSpPr>
        <p:spPr>
          <a:xfrm rot="-5400000">
            <a:off x="5324805" y="5133975"/>
            <a:ext cx="7638389" cy="0"/>
          </a:xfrm>
          <a:prstGeom prst="line">
            <a:avLst/>
          </a:prstGeom>
          <a:ln w="19050" cap="rnd">
            <a:solidFill>
              <a:srgbClr val="10B5BF"/>
            </a:solidFill>
            <a:prstDash val="solid"/>
            <a:headEnd type="none" w="sm" len="sm"/>
            <a:tailEnd type="none" w="sm" len="sm"/>
          </a:ln>
        </p:spPr>
        <p:txBody>
          <a:bodyPr/>
          <a:lstStyle/>
          <a:p>
            <a:endParaRPr lang="en-US"/>
          </a:p>
        </p:txBody>
      </p:sp>
      <p:pic>
        <p:nvPicPr>
          <p:cNvPr id="3" name="Picture 3"/>
          <p:cNvPicPr>
            <a:picLocks noChangeAspect="1"/>
          </p:cNvPicPr>
          <p:nvPr/>
        </p:nvPicPr>
        <p:blipFill>
          <a:blip r:embed="rId2"/>
          <a:srcRect/>
          <a:stretch>
            <a:fillRect/>
          </a:stretch>
        </p:blipFill>
        <p:spPr>
          <a:xfrm>
            <a:off x="221568" y="1324305"/>
            <a:ext cx="9144000" cy="8229600"/>
          </a:xfrm>
          <a:prstGeom prst="rect">
            <a:avLst/>
          </a:prstGeom>
        </p:spPr>
      </p:pic>
      <p:sp>
        <p:nvSpPr>
          <p:cNvPr id="4" name="TextBox 4"/>
          <p:cNvSpPr txBox="1"/>
          <p:nvPr/>
        </p:nvSpPr>
        <p:spPr>
          <a:xfrm>
            <a:off x="1301595" y="7979236"/>
            <a:ext cx="6167680" cy="457200"/>
          </a:xfrm>
          <a:prstGeom prst="rect">
            <a:avLst/>
          </a:prstGeom>
        </p:spPr>
        <p:txBody>
          <a:bodyPr lIns="0" tIns="0" rIns="0" bIns="0" rtlCol="0" anchor="t">
            <a:spAutoFit/>
          </a:bodyPr>
          <a:lstStyle/>
          <a:p>
            <a:pPr algn="l">
              <a:lnSpc>
                <a:spcPts val="3600"/>
              </a:lnSpc>
            </a:pPr>
            <a:endParaRPr/>
          </a:p>
        </p:txBody>
      </p:sp>
      <p:grpSp>
        <p:nvGrpSpPr>
          <p:cNvPr id="5" name="Group 5"/>
          <p:cNvGrpSpPr/>
          <p:nvPr/>
        </p:nvGrpSpPr>
        <p:grpSpPr>
          <a:xfrm>
            <a:off x="9244673" y="3035493"/>
            <a:ext cx="8170337" cy="3047645"/>
            <a:chOff x="0" y="0"/>
            <a:chExt cx="10893782" cy="4063527"/>
          </a:xfrm>
        </p:grpSpPr>
        <p:sp>
          <p:nvSpPr>
            <p:cNvPr id="6" name="TextBox 6"/>
            <p:cNvSpPr txBox="1"/>
            <p:nvPr/>
          </p:nvSpPr>
          <p:spPr>
            <a:xfrm>
              <a:off x="0" y="0"/>
              <a:ext cx="10893782" cy="647700"/>
            </a:xfrm>
            <a:prstGeom prst="rect">
              <a:avLst/>
            </a:prstGeom>
          </p:spPr>
          <p:txBody>
            <a:bodyPr lIns="0" tIns="0" rIns="0" bIns="0" rtlCol="0" anchor="t">
              <a:spAutoFit/>
            </a:bodyPr>
            <a:lstStyle/>
            <a:p>
              <a:pPr algn="l">
                <a:lnSpc>
                  <a:spcPts val="3839"/>
                </a:lnSpc>
              </a:pPr>
              <a:r>
                <a:rPr lang="en-US" sz="3199">
                  <a:solidFill>
                    <a:srgbClr val="FFFFFF"/>
                  </a:solidFill>
                  <a:latin typeface="Muli"/>
                </a:rPr>
                <a:t>HƯỚNG PHÁT TRIỂN</a:t>
              </a:r>
            </a:p>
          </p:txBody>
        </p:sp>
        <p:sp>
          <p:nvSpPr>
            <p:cNvPr id="7" name="TextBox 7"/>
            <p:cNvSpPr txBox="1"/>
            <p:nvPr/>
          </p:nvSpPr>
          <p:spPr>
            <a:xfrm>
              <a:off x="0" y="805883"/>
              <a:ext cx="10893782" cy="3257644"/>
            </a:xfrm>
            <a:prstGeom prst="rect">
              <a:avLst/>
            </a:prstGeom>
          </p:spPr>
          <p:txBody>
            <a:bodyPr lIns="0" tIns="0" rIns="0" bIns="0" rtlCol="0" anchor="t">
              <a:spAutoFit/>
            </a:bodyPr>
            <a:lstStyle/>
            <a:p>
              <a:pPr algn="just">
                <a:lnSpc>
                  <a:spcPct val="150000"/>
                </a:lnSpc>
                <a:spcBef>
                  <a:spcPts val="600"/>
                </a:spcBef>
              </a:pPr>
              <a:r>
                <a:rPr lang="vi-VN" sz="1800" dirty="0">
                  <a:solidFill>
                    <a:schemeClr val="bg1"/>
                  </a:solidFill>
                  <a:effectLst/>
                  <a:latin typeface="Times New Roman" panose="02020603050405020304" pitchFamily="18" charset="0"/>
                  <a:ea typeface="Times New Roman" panose="02020603050405020304" pitchFamily="18" charset="0"/>
                </a:rPr>
                <a:t>Nhóm dự định tập trung phát triển thêm các tính năng quản lý nhiều loại bệnh chi tiết hơn, từ bệnh mãn tính đến các loại bệnh cần điều trị đặc biệt. Việc này không chỉ giúp hệ thống hỗ trợ tốt hơn cho bệnh nhân mà còn cung cấp các công cụ mạnh mẽ cho bác sĩ trong việc theo dõi và điều trị bệnh tật. Điều này sẽ làm cho hệ thống trở nên toàn diện hơn, thu hút thêm nhiều người sử dụng và mở rộng phạm vi ứng dụng ra cộng đồng lớn hơn.</a:t>
              </a:r>
              <a:endParaRPr lang="en-US" sz="1800" dirty="0">
                <a:solidFill>
                  <a:schemeClr val="bg1"/>
                </a:solidFill>
                <a:effectLst/>
                <a:latin typeface="Times New Roman" panose="02020603050405020304" pitchFamily="18" charset="0"/>
                <a:ea typeface="Times New Roman" panose="02020603050405020304" pitchFamily="18" charset="0"/>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4436964" y="410048"/>
            <a:ext cx="3282359" cy="3383875"/>
          </a:xfrm>
          <a:custGeom>
            <a:avLst/>
            <a:gdLst/>
            <a:ahLst/>
            <a:cxnLst/>
            <a:rect l="l" t="t" r="r" b="b"/>
            <a:pathLst>
              <a:path w="3282359" h="3383875">
                <a:moveTo>
                  <a:pt x="0" y="0"/>
                </a:moveTo>
                <a:lnTo>
                  <a:pt x="3282359" y="0"/>
                </a:lnTo>
                <a:lnTo>
                  <a:pt x="3282359" y="3383875"/>
                </a:lnTo>
                <a:lnTo>
                  <a:pt x="0" y="338387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5324032" y="4399665"/>
            <a:ext cx="12599972" cy="2337829"/>
            <a:chOff x="0" y="0"/>
            <a:chExt cx="16799963" cy="3117105"/>
          </a:xfrm>
        </p:grpSpPr>
        <p:sp>
          <p:nvSpPr>
            <p:cNvPr id="4" name="TextBox 4"/>
            <p:cNvSpPr txBox="1"/>
            <p:nvPr/>
          </p:nvSpPr>
          <p:spPr>
            <a:xfrm>
              <a:off x="0" y="0"/>
              <a:ext cx="16799963" cy="1828800"/>
            </a:xfrm>
            <a:prstGeom prst="rect">
              <a:avLst/>
            </a:prstGeom>
          </p:spPr>
          <p:txBody>
            <a:bodyPr lIns="0" tIns="0" rIns="0" bIns="0" rtlCol="0" anchor="t">
              <a:spAutoFit/>
            </a:bodyPr>
            <a:lstStyle/>
            <a:p>
              <a:pPr algn="l">
                <a:lnSpc>
                  <a:spcPts val="10800"/>
                </a:lnSpc>
              </a:pPr>
              <a:r>
                <a:rPr lang="en-US" sz="9000">
                  <a:solidFill>
                    <a:srgbClr val="FFFFFF"/>
                  </a:solidFill>
                  <a:latin typeface="Muli Bold"/>
                </a:rPr>
                <a:t>5. Hiện thực</a:t>
              </a:r>
            </a:p>
          </p:txBody>
        </p:sp>
        <p:sp>
          <p:nvSpPr>
            <p:cNvPr id="5" name="TextBox 5"/>
            <p:cNvSpPr txBox="1"/>
            <p:nvPr/>
          </p:nvSpPr>
          <p:spPr>
            <a:xfrm>
              <a:off x="0" y="2450355"/>
              <a:ext cx="16799963" cy="666750"/>
            </a:xfrm>
            <a:prstGeom prst="rect">
              <a:avLst/>
            </a:prstGeom>
          </p:spPr>
          <p:txBody>
            <a:bodyPr lIns="0" tIns="0" rIns="0" bIns="0" rtlCol="0" anchor="t">
              <a:spAutoFit/>
            </a:bodyPr>
            <a:lstStyle/>
            <a:p>
              <a:pPr algn="l">
                <a:lnSpc>
                  <a:spcPts val="4200"/>
                </a:lnSpc>
              </a:pPr>
              <a:endParaRPr/>
            </a:p>
          </p:txBody>
        </p:sp>
      </p:grpSp>
      <p:sp>
        <p:nvSpPr>
          <p:cNvPr id="6" name="Freeform 6"/>
          <p:cNvSpPr/>
          <p:nvPr/>
        </p:nvSpPr>
        <p:spPr>
          <a:xfrm>
            <a:off x="2129718" y="1449603"/>
            <a:ext cx="1846869" cy="7611280"/>
          </a:xfrm>
          <a:custGeom>
            <a:avLst/>
            <a:gdLst/>
            <a:ahLst/>
            <a:cxnLst/>
            <a:rect l="l" t="t" r="r" b="b"/>
            <a:pathLst>
              <a:path w="1846869" h="7611280">
                <a:moveTo>
                  <a:pt x="0" y="0"/>
                </a:moveTo>
                <a:lnTo>
                  <a:pt x="1846869" y="0"/>
                </a:lnTo>
                <a:lnTo>
                  <a:pt x="1846869" y="7611279"/>
                </a:lnTo>
                <a:lnTo>
                  <a:pt x="0" y="7611279"/>
                </a:lnTo>
                <a:lnTo>
                  <a:pt x="0" y="0"/>
                </a:lnTo>
                <a:close/>
              </a:path>
            </a:pathLst>
          </a:custGeom>
          <a:blipFill>
            <a:blip r:embed="rId3"/>
            <a:stretch>
              <a:fillRect l="-4400" t="-853" r="-13535"/>
            </a:stretch>
          </a:blipFill>
        </p:spPr>
        <p:txBody>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2967940" y="1028700"/>
            <a:ext cx="12352120" cy="8229600"/>
          </a:xfrm>
          <a:custGeom>
            <a:avLst/>
            <a:gdLst/>
            <a:ahLst/>
            <a:cxnLst/>
            <a:rect l="l" t="t" r="r" b="b"/>
            <a:pathLst>
              <a:path w="12352120" h="8229600">
                <a:moveTo>
                  <a:pt x="0" y="0"/>
                </a:moveTo>
                <a:lnTo>
                  <a:pt x="12352120" y="0"/>
                </a:lnTo>
                <a:lnTo>
                  <a:pt x="12352120" y="8229600"/>
                </a:lnTo>
                <a:lnTo>
                  <a:pt x="0" y="8229600"/>
                </a:lnTo>
                <a:lnTo>
                  <a:pt x="0" y="0"/>
                </a:lnTo>
                <a:close/>
              </a:path>
            </a:pathLst>
          </a:custGeom>
          <a:blipFill>
            <a:blip r:embed="rId2"/>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2"/>
          <p:cNvSpPr txBox="1"/>
          <p:nvPr/>
        </p:nvSpPr>
        <p:spPr>
          <a:xfrm>
            <a:off x="1249680" y="1683544"/>
            <a:ext cx="4800600" cy="35814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7200" kern="1200">
                <a:solidFill>
                  <a:schemeClr val="tx1"/>
                </a:solidFill>
                <a:latin typeface="+mj-lt"/>
                <a:ea typeface="+mj-ea"/>
                <a:cs typeface="+mj-cs"/>
              </a:rPr>
              <a:t>Mục lục</a:t>
            </a:r>
          </a:p>
        </p:txBody>
      </p:sp>
      <p:cxnSp>
        <p:nvCxnSpPr>
          <p:cNvPr id="32" name="Straight Connector 31">
            <a:extLst>
              <a:ext uri="{FF2B5EF4-FFF2-40B4-BE49-F238E27FC236}">
                <a16:creationId xmlns:a16="http://schemas.microsoft.com/office/drawing/2014/main" id="{DC034BB4-8B50-4484-85C4-0CE4699284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295993" y="0"/>
            <a:ext cx="0" cy="10287000"/>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1B200F7-B57A-4824-BB91-B6624450A5A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80440" y="3343155"/>
            <a:ext cx="4315553"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902062F-7F47-41E5-8574-2D1492D58E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295991" y="5143500"/>
            <a:ext cx="6995160"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A92245C-961F-47D5-9691-272D28692D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80440" y="6852303"/>
            <a:ext cx="4315553"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3" name="Group 3"/>
          <p:cNvGrpSpPr/>
          <p:nvPr/>
        </p:nvGrpSpPr>
        <p:grpSpPr>
          <a:xfrm>
            <a:off x="7734687" y="772199"/>
            <a:ext cx="2480347" cy="2125942"/>
            <a:chOff x="0" y="0"/>
            <a:chExt cx="3050611" cy="2614722"/>
          </a:xfrm>
        </p:grpSpPr>
        <p:sp>
          <p:nvSpPr>
            <p:cNvPr id="4" name="TextBox 4"/>
            <p:cNvSpPr txBox="1"/>
            <p:nvPr/>
          </p:nvSpPr>
          <p:spPr>
            <a:xfrm>
              <a:off x="0" y="0"/>
              <a:ext cx="3050611" cy="609600"/>
            </a:xfrm>
            <a:prstGeom prst="rect">
              <a:avLst/>
            </a:prstGeom>
          </p:spPr>
          <p:txBody>
            <a:bodyPr lIns="0" tIns="0" rIns="0" bIns="0" rtlCol="0" anchor="t">
              <a:spAutoFit/>
            </a:bodyPr>
            <a:lstStyle/>
            <a:p>
              <a:pPr defTabSz="987552">
                <a:lnSpc>
                  <a:spcPts val="3888"/>
                </a:lnSpc>
                <a:spcAft>
                  <a:spcPts val="600"/>
                </a:spcAft>
              </a:pPr>
              <a:r>
                <a:rPr lang="en-US" sz="3240" kern="1200">
                  <a:solidFill>
                    <a:srgbClr val="FFFFFF"/>
                  </a:solidFill>
                  <a:latin typeface="Muli"/>
                  <a:ea typeface="+mn-ea"/>
                  <a:cs typeface="+mn-cs"/>
                </a:rPr>
                <a:t>01</a:t>
              </a:r>
              <a:endParaRPr lang="en-US" sz="3000">
                <a:solidFill>
                  <a:srgbClr val="FFFFFF"/>
                </a:solidFill>
                <a:latin typeface="Muli"/>
              </a:endParaRPr>
            </a:p>
          </p:txBody>
        </p:sp>
        <p:sp>
          <p:nvSpPr>
            <p:cNvPr id="5" name="AutoShape 5"/>
            <p:cNvSpPr/>
            <p:nvPr/>
          </p:nvSpPr>
          <p:spPr>
            <a:xfrm>
              <a:off x="0" y="1037254"/>
              <a:ext cx="3050611" cy="845861"/>
            </a:xfrm>
            <a:prstGeom prst="rect">
              <a:avLst/>
            </a:prstGeom>
            <a:solidFill>
              <a:srgbClr val="000001"/>
            </a:solidFill>
            <a:ln cap="sq">
              <a:noFill/>
              <a:prstDash val="solid"/>
              <a:miter/>
            </a:ln>
          </p:spPr>
          <p:txBody>
            <a:bodyPr/>
            <a:lstStyle/>
            <a:p>
              <a:endParaRPr lang="en-US"/>
            </a:p>
          </p:txBody>
        </p:sp>
        <p:sp>
          <p:nvSpPr>
            <p:cNvPr id="6" name="TextBox 6"/>
            <p:cNvSpPr txBox="1"/>
            <p:nvPr/>
          </p:nvSpPr>
          <p:spPr>
            <a:xfrm>
              <a:off x="228600" y="1175281"/>
              <a:ext cx="2593411" cy="535517"/>
            </a:xfrm>
            <a:prstGeom prst="rect">
              <a:avLst/>
            </a:prstGeom>
          </p:spPr>
          <p:txBody>
            <a:bodyPr lIns="0" tIns="0" rIns="0" bIns="0" rtlCol="0" anchor="t">
              <a:spAutoFit/>
            </a:bodyPr>
            <a:lstStyle/>
            <a:p>
              <a:pPr defTabSz="987552">
                <a:lnSpc>
                  <a:spcPts val="3590"/>
                </a:lnSpc>
                <a:spcAft>
                  <a:spcPts val="600"/>
                </a:spcAft>
              </a:pPr>
              <a:r>
                <a:rPr lang="en-US" sz="2564" dirty="0">
                  <a:solidFill>
                    <a:srgbClr val="FFFFFF"/>
                  </a:solidFill>
                  <a:latin typeface="Muli Bold"/>
                </a:rPr>
                <a:t>1</a:t>
              </a:r>
              <a:r>
                <a:rPr lang="en-US" sz="2564" kern="1200" dirty="0">
                  <a:solidFill>
                    <a:srgbClr val="FFFFFF"/>
                  </a:solidFill>
                  <a:latin typeface="Muli Bold"/>
                  <a:ea typeface="+mn-ea"/>
                  <a:cs typeface="+mn-cs"/>
                </a:rPr>
                <a:t>. </a:t>
              </a:r>
              <a:r>
                <a:rPr lang="en-US" sz="2564" kern="1200" dirty="0" err="1">
                  <a:solidFill>
                    <a:srgbClr val="FFFFFF"/>
                  </a:solidFill>
                  <a:latin typeface="Muli Bold"/>
                  <a:ea typeface="+mn-ea"/>
                  <a:cs typeface="+mn-cs"/>
                </a:rPr>
                <a:t>Giới</a:t>
              </a:r>
              <a:r>
                <a:rPr lang="en-US" sz="2564" kern="1200" dirty="0">
                  <a:solidFill>
                    <a:srgbClr val="FFFFFF"/>
                  </a:solidFill>
                  <a:latin typeface="Muli Bold"/>
                  <a:ea typeface="+mn-ea"/>
                  <a:cs typeface="+mn-cs"/>
                </a:rPr>
                <a:t> </a:t>
              </a:r>
              <a:r>
                <a:rPr lang="en-US" sz="2564" kern="1200" dirty="0" err="1">
                  <a:solidFill>
                    <a:srgbClr val="FFFFFF"/>
                  </a:solidFill>
                  <a:latin typeface="Muli Bold"/>
                  <a:ea typeface="+mn-ea"/>
                  <a:cs typeface="+mn-cs"/>
                </a:rPr>
                <a:t>thiệu</a:t>
              </a:r>
              <a:endParaRPr lang="en-US" sz="2374" dirty="0">
                <a:solidFill>
                  <a:srgbClr val="FFFFFF"/>
                </a:solidFill>
                <a:latin typeface="Muli Bold"/>
              </a:endParaRPr>
            </a:p>
          </p:txBody>
        </p:sp>
        <p:sp>
          <p:nvSpPr>
            <p:cNvPr id="7" name="TextBox 7"/>
            <p:cNvSpPr txBox="1"/>
            <p:nvPr/>
          </p:nvSpPr>
          <p:spPr>
            <a:xfrm>
              <a:off x="0" y="2282194"/>
              <a:ext cx="3050611" cy="332528"/>
            </a:xfrm>
            <a:prstGeom prst="rect">
              <a:avLst/>
            </a:prstGeom>
          </p:spPr>
          <p:txBody>
            <a:bodyPr lIns="0" tIns="0" rIns="0" bIns="0" rtlCol="0" anchor="t">
              <a:spAutoFit/>
            </a:bodyPr>
            <a:lstStyle/>
            <a:p>
              <a:pPr algn="l">
                <a:lnSpc>
                  <a:spcPts val="2135"/>
                </a:lnSpc>
              </a:pPr>
              <a:endParaRPr/>
            </a:p>
          </p:txBody>
        </p:sp>
      </p:grpSp>
      <p:grpSp>
        <p:nvGrpSpPr>
          <p:cNvPr id="18" name="Group 18"/>
          <p:cNvGrpSpPr/>
          <p:nvPr/>
        </p:nvGrpSpPr>
        <p:grpSpPr>
          <a:xfrm>
            <a:off x="13132248" y="2280528"/>
            <a:ext cx="3409458" cy="2018706"/>
            <a:chOff x="0" y="0"/>
            <a:chExt cx="4416091" cy="2614722"/>
          </a:xfrm>
        </p:grpSpPr>
        <p:sp>
          <p:nvSpPr>
            <p:cNvPr id="19" name="TextBox 19"/>
            <p:cNvSpPr txBox="1"/>
            <p:nvPr/>
          </p:nvSpPr>
          <p:spPr>
            <a:xfrm>
              <a:off x="0" y="0"/>
              <a:ext cx="4416091" cy="609600"/>
            </a:xfrm>
            <a:prstGeom prst="rect">
              <a:avLst/>
            </a:prstGeom>
          </p:spPr>
          <p:txBody>
            <a:bodyPr lIns="0" tIns="0" rIns="0" bIns="0" rtlCol="0" anchor="t">
              <a:spAutoFit/>
            </a:bodyPr>
            <a:lstStyle/>
            <a:p>
              <a:pPr defTabSz="932688">
                <a:lnSpc>
                  <a:spcPts val="3672"/>
                </a:lnSpc>
                <a:spcAft>
                  <a:spcPts val="600"/>
                </a:spcAft>
              </a:pPr>
              <a:r>
                <a:rPr lang="en-US" sz="3060" kern="1200">
                  <a:solidFill>
                    <a:srgbClr val="FFFFFF"/>
                  </a:solidFill>
                  <a:latin typeface="Muli"/>
                  <a:ea typeface="+mn-ea"/>
                  <a:cs typeface="+mn-cs"/>
                </a:rPr>
                <a:t>05</a:t>
              </a:r>
              <a:endParaRPr lang="en-US" sz="3000">
                <a:solidFill>
                  <a:srgbClr val="FFFFFF"/>
                </a:solidFill>
                <a:latin typeface="Muli"/>
              </a:endParaRPr>
            </a:p>
          </p:txBody>
        </p:sp>
        <p:sp>
          <p:nvSpPr>
            <p:cNvPr id="20" name="AutoShape 20"/>
            <p:cNvSpPr/>
            <p:nvPr/>
          </p:nvSpPr>
          <p:spPr>
            <a:xfrm>
              <a:off x="0" y="1037254"/>
              <a:ext cx="4416091" cy="845861"/>
            </a:xfrm>
            <a:prstGeom prst="rect">
              <a:avLst/>
            </a:prstGeom>
            <a:solidFill>
              <a:srgbClr val="000001"/>
            </a:solidFill>
          </p:spPr>
          <p:txBody>
            <a:bodyPr/>
            <a:lstStyle/>
            <a:p>
              <a:endParaRPr lang="en-US"/>
            </a:p>
          </p:txBody>
        </p:sp>
        <p:sp>
          <p:nvSpPr>
            <p:cNvPr id="21" name="TextBox 21"/>
            <p:cNvSpPr txBox="1"/>
            <p:nvPr/>
          </p:nvSpPr>
          <p:spPr>
            <a:xfrm>
              <a:off x="330923" y="1175281"/>
              <a:ext cx="3754244" cy="588857"/>
            </a:xfrm>
            <a:prstGeom prst="rect">
              <a:avLst/>
            </a:prstGeom>
          </p:spPr>
          <p:txBody>
            <a:bodyPr lIns="0" tIns="0" rIns="0" bIns="0" rtlCol="0" anchor="t">
              <a:spAutoFit/>
            </a:bodyPr>
            <a:lstStyle/>
            <a:p>
              <a:pPr defTabSz="932688">
                <a:lnSpc>
                  <a:spcPts val="3819"/>
                </a:lnSpc>
                <a:spcAft>
                  <a:spcPts val="600"/>
                </a:spcAft>
              </a:pPr>
              <a:r>
                <a:rPr lang="en-US" sz="2727" dirty="0">
                  <a:solidFill>
                    <a:srgbClr val="FFFFFF"/>
                  </a:solidFill>
                  <a:latin typeface="Muli Bold"/>
                </a:rPr>
                <a:t>2</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Cơ</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sở</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lý</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thuyết</a:t>
              </a:r>
              <a:endParaRPr lang="en-US" sz="2674" dirty="0">
                <a:solidFill>
                  <a:srgbClr val="FFFFFF"/>
                </a:solidFill>
                <a:latin typeface="Muli Bold"/>
              </a:endParaRPr>
            </a:p>
          </p:txBody>
        </p:sp>
        <p:sp>
          <p:nvSpPr>
            <p:cNvPr id="22" name="TextBox 22"/>
            <p:cNvSpPr txBox="1"/>
            <p:nvPr/>
          </p:nvSpPr>
          <p:spPr>
            <a:xfrm>
              <a:off x="0" y="2282194"/>
              <a:ext cx="4416091" cy="332528"/>
            </a:xfrm>
            <a:prstGeom prst="rect">
              <a:avLst/>
            </a:prstGeom>
          </p:spPr>
          <p:txBody>
            <a:bodyPr lIns="0" tIns="0" rIns="0" bIns="0" rtlCol="0" anchor="t">
              <a:spAutoFit/>
            </a:bodyPr>
            <a:lstStyle/>
            <a:p>
              <a:pPr algn="l">
                <a:lnSpc>
                  <a:spcPts val="2135"/>
                </a:lnSpc>
              </a:pPr>
              <a:endParaRPr/>
            </a:p>
          </p:txBody>
        </p:sp>
      </p:grpSp>
      <p:grpSp>
        <p:nvGrpSpPr>
          <p:cNvPr id="28" name="Group 18">
            <a:extLst>
              <a:ext uri="{FF2B5EF4-FFF2-40B4-BE49-F238E27FC236}">
                <a16:creationId xmlns:a16="http://schemas.microsoft.com/office/drawing/2014/main" id="{686F227A-012D-803B-A91C-2256EF403C7A}"/>
              </a:ext>
            </a:extLst>
          </p:cNvPr>
          <p:cNvGrpSpPr/>
          <p:nvPr/>
        </p:nvGrpSpPr>
        <p:grpSpPr>
          <a:xfrm>
            <a:off x="6858000" y="7742332"/>
            <a:ext cx="3409458" cy="2018706"/>
            <a:chOff x="0" y="0"/>
            <a:chExt cx="4416091" cy="2614722"/>
          </a:xfrm>
        </p:grpSpPr>
        <p:sp>
          <p:nvSpPr>
            <p:cNvPr id="29" name="TextBox 19">
              <a:extLst>
                <a:ext uri="{FF2B5EF4-FFF2-40B4-BE49-F238E27FC236}">
                  <a16:creationId xmlns:a16="http://schemas.microsoft.com/office/drawing/2014/main" id="{9EC05010-25AA-8306-1BD8-1538B2ED1333}"/>
                </a:ext>
              </a:extLst>
            </p:cNvPr>
            <p:cNvSpPr txBox="1"/>
            <p:nvPr/>
          </p:nvSpPr>
          <p:spPr>
            <a:xfrm>
              <a:off x="0" y="0"/>
              <a:ext cx="4416091" cy="609600"/>
            </a:xfrm>
            <a:prstGeom prst="rect">
              <a:avLst/>
            </a:prstGeom>
          </p:spPr>
          <p:txBody>
            <a:bodyPr lIns="0" tIns="0" rIns="0" bIns="0" rtlCol="0" anchor="t">
              <a:spAutoFit/>
            </a:bodyPr>
            <a:lstStyle/>
            <a:p>
              <a:pPr defTabSz="932688">
                <a:lnSpc>
                  <a:spcPts val="3672"/>
                </a:lnSpc>
                <a:spcAft>
                  <a:spcPts val="600"/>
                </a:spcAft>
              </a:pPr>
              <a:r>
                <a:rPr lang="en-US" sz="3060" kern="1200">
                  <a:solidFill>
                    <a:srgbClr val="FFFFFF"/>
                  </a:solidFill>
                  <a:latin typeface="Muli"/>
                  <a:ea typeface="+mn-ea"/>
                  <a:cs typeface="+mn-cs"/>
                </a:rPr>
                <a:t>05</a:t>
              </a:r>
              <a:endParaRPr lang="en-US" sz="3000">
                <a:solidFill>
                  <a:srgbClr val="FFFFFF"/>
                </a:solidFill>
                <a:latin typeface="Muli"/>
              </a:endParaRPr>
            </a:p>
          </p:txBody>
        </p:sp>
        <p:sp>
          <p:nvSpPr>
            <p:cNvPr id="30" name="AutoShape 20">
              <a:extLst>
                <a:ext uri="{FF2B5EF4-FFF2-40B4-BE49-F238E27FC236}">
                  <a16:creationId xmlns:a16="http://schemas.microsoft.com/office/drawing/2014/main" id="{9C932D1C-91D7-BCBC-E24F-0D49B74AC340}"/>
                </a:ext>
              </a:extLst>
            </p:cNvPr>
            <p:cNvSpPr/>
            <p:nvPr/>
          </p:nvSpPr>
          <p:spPr>
            <a:xfrm>
              <a:off x="0" y="1037254"/>
              <a:ext cx="4416091" cy="845861"/>
            </a:xfrm>
            <a:prstGeom prst="rect">
              <a:avLst/>
            </a:prstGeom>
            <a:solidFill>
              <a:srgbClr val="000001"/>
            </a:solidFill>
          </p:spPr>
          <p:txBody>
            <a:bodyPr/>
            <a:lstStyle/>
            <a:p>
              <a:endParaRPr lang="en-US"/>
            </a:p>
          </p:txBody>
        </p:sp>
        <p:sp>
          <p:nvSpPr>
            <p:cNvPr id="31" name="TextBox 21">
              <a:extLst>
                <a:ext uri="{FF2B5EF4-FFF2-40B4-BE49-F238E27FC236}">
                  <a16:creationId xmlns:a16="http://schemas.microsoft.com/office/drawing/2014/main" id="{D9C397D5-11E5-F710-C87A-507D32FF5B03}"/>
                </a:ext>
              </a:extLst>
            </p:cNvPr>
            <p:cNvSpPr txBox="1"/>
            <p:nvPr/>
          </p:nvSpPr>
          <p:spPr>
            <a:xfrm>
              <a:off x="330923" y="1175281"/>
              <a:ext cx="3754244" cy="588857"/>
            </a:xfrm>
            <a:prstGeom prst="rect">
              <a:avLst/>
            </a:prstGeom>
          </p:spPr>
          <p:txBody>
            <a:bodyPr lIns="0" tIns="0" rIns="0" bIns="0" rtlCol="0" anchor="t">
              <a:spAutoFit/>
            </a:bodyPr>
            <a:lstStyle/>
            <a:p>
              <a:pPr defTabSz="932688">
                <a:lnSpc>
                  <a:spcPts val="3819"/>
                </a:lnSpc>
                <a:spcAft>
                  <a:spcPts val="600"/>
                </a:spcAft>
              </a:pPr>
              <a:r>
                <a:rPr lang="en-US" sz="2727" dirty="0">
                  <a:solidFill>
                    <a:srgbClr val="FFFFFF"/>
                  </a:solidFill>
                  <a:latin typeface="Muli Bold"/>
                </a:rPr>
                <a:t>5</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Hiện</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thực</a:t>
              </a:r>
              <a:endParaRPr lang="en-US" sz="2674" dirty="0">
                <a:solidFill>
                  <a:srgbClr val="FFFFFF"/>
                </a:solidFill>
                <a:latin typeface="Muli Bold"/>
              </a:endParaRPr>
            </a:p>
          </p:txBody>
        </p:sp>
        <p:sp>
          <p:nvSpPr>
            <p:cNvPr id="33" name="TextBox 22">
              <a:extLst>
                <a:ext uri="{FF2B5EF4-FFF2-40B4-BE49-F238E27FC236}">
                  <a16:creationId xmlns:a16="http://schemas.microsoft.com/office/drawing/2014/main" id="{D11293E2-40FD-951C-E3D6-BACB9A45DC56}"/>
                </a:ext>
              </a:extLst>
            </p:cNvPr>
            <p:cNvSpPr txBox="1"/>
            <p:nvPr/>
          </p:nvSpPr>
          <p:spPr>
            <a:xfrm>
              <a:off x="0" y="2282194"/>
              <a:ext cx="4416091" cy="332528"/>
            </a:xfrm>
            <a:prstGeom prst="rect">
              <a:avLst/>
            </a:prstGeom>
          </p:spPr>
          <p:txBody>
            <a:bodyPr lIns="0" tIns="0" rIns="0" bIns="0" rtlCol="0" anchor="t">
              <a:spAutoFit/>
            </a:bodyPr>
            <a:lstStyle/>
            <a:p>
              <a:pPr algn="l">
                <a:lnSpc>
                  <a:spcPts val="2135"/>
                </a:lnSpc>
              </a:pPr>
              <a:endParaRPr/>
            </a:p>
          </p:txBody>
        </p:sp>
      </p:grpSp>
      <p:grpSp>
        <p:nvGrpSpPr>
          <p:cNvPr id="35" name="Group 18">
            <a:extLst>
              <a:ext uri="{FF2B5EF4-FFF2-40B4-BE49-F238E27FC236}">
                <a16:creationId xmlns:a16="http://schemas.microsoft.com/office/drawing/2014/main" id="{8C85E7D8-DDB9-A3C5-5A9F-A612958F8D38}"/>
              </a:ext>
            </a:extLst>
          </p:cNvPr>
          <p:cNvGrpSpPr/>
          <p:nvPr/>
        </p:nvGrpSpPr>
        <p:grpSpPr>
          <a:xfrm>
            <a:off x="11707471" y="6552607"/>
            <a:ext cx="6172200" cy="2018706"/>
            <a:chOff x="0" y="0"/>
            <a:chExt cx="4416091" cy="2614722"/>
          </a:xfrm>
        </p:grpSpPr>
        <p:sp>
          <p:nvSpPr>
            <p:cNvPr id="37" name="TextBox 19">
              <a:extLst>
                <a:ext uri="{FF2B5EF4-FFF2-40B4-BE49-F238E27FC236}">
                  <a16:creationId xmlns:a16="http://schemas.microsoft.com/office/drawing/2014/main" id="{70E4FFA9-0C22-605A-20E9-8D6A4AD12411}"/>
                </a:ext>
              </a:extLst>
            </p:cNvPr>
            <p:cNvSpPr txBox="1"/>
            <p:nvPr/>
          </p:nvSpPr>
          <p:spPr>
            <a:xfrm>
              <a:off x="0" y="0"/>
              <a:ext cx="4416091" cy="609600"/>
            </a:xfrm>
            <a:prstGeom prst="rect">
              <a:avLst/>
            </a:prstGeom>
          </p:spPr>
          <p:txBody>
            <a:bodyPr lIns="0" tIns="0" rIns="0" bIns="0" rtlCol="0" anchor="t">
              <a:spAutoFit/>
            </a:bodyPr>
            <a:lstStyle/>
            <a:p>
              <a:pPr defTabSz="932688">
                <a:lnSpc>
                  <a:spcPts val="3672"/>
                </a:lnSpc>
                <a:spcAft>
                  <a:spcPts val="600"/>
                </a:spcAft>
              </a:pPr>
              <a:r>
                <a:rPr lang="en-US" sz="3060" kern="1200">
                  <a:solidFill>
                    <a:srgbClr val="FFFFFF"/>
                  </a:solidFill>
                  <a:latin typeface="Muli"/>
                  <a:ea typeface="+mn-ea"/>
                  <a:cs typeface="+mn-cs"/>
                </a:rPr>
                <a:t>05</a:t>
              </a:r>
              <a:endParaRPr lang="en-US" sz="3000">
                <a:solidFill>
                  <a:srgbClr val="FFFFFF"/>
                </a:solidFill>
                <a:latin typeface="Muli"/>
              </a:endParaRPr>
            </a:p>
          </p:txBody>
        </p:sp>
        <p:sp>
          <p:nvSpPr>
            <p:cNvPr id="39" name="AutoShape 20">
              <a:extLst>
                <a:ext uri="{FF2B5EF4-FFF2-40B4-BE49-F238E27FC236}">
                  <a16:creationId xmlns:a16="http://schemas.microsoft.com/office/drawing/2014/main" id="{5A462602-40D4-23D5-1F01-1A86E4ABB9ED}"/>
                </a:ext>
              </a:extLst>
            </p:cNvPr>
            <p:cNvSpPr/>
            <p:nvPr/>
          </p:nvSpPr>
          <p:spPr>
            <a:xfrm>
              <a:off x="0" y="1037254"/>
              <a:ext cx="4416091" cy="845861"/>
            </a:xfrm>
            <a:prstGeom prst="rect">
              <a:avLst/>
            </a:prstGeom>
            <a:solidFill>
              <a:srgbClr val="000001"/>
            </a:solidFill>
          </p:spPr>
          <p:txBody>
            <a:bodyPr/>
            <a:lstStyle/>
            <a:p>
              <a:endParaRPr lang="en-US"/>
            </a:p>
          </p:txBody>
        </p:sp>
        <p:sp>
          <p:nvSpPr>
            <p:cNvPr id="46" name="TextBox 21">
              <a:extLst>
                <a:ext uri="{FF2B5EF4-FFF2-40B4-BE49-F238E27FC236}">
                  <a16:creationId xmlns:a16="http://schemas.microsoft.com/office/drawing/2014/main" id="{31A2FA86-020F-EE32-8A3F-7523B0AB2257}"/>
                </a:ext>
              </a:extLst>
            </p:cNvPr>
            <p:cNvSpPr txBox="1"/>
            <p:nvPr/>
          </p:nvSpPr>
          <p:spPr>
            <a:xfrm>
              <a:off x="330923" y="1175281"/>
              <a:ext cx="3754244" cy="1212882"/>
            </a:xfrm>
            <a:prstGeom prst="rect">
              <a:avLst/>
            </a:prstGeom>
          </p:spPr>
          <p:txBody>
            <a:bodyPr lIns="0" tIns="0" rIns="0" bIns="0" rtlCol="0" anchor="t">
              <a:spAutoFit/>
            </a:bodyPr>
            <a:lstStyle/>
            <a:p>
              <a:pPr defTabSz="932688">
                <a:lnSpc>
                  <a:spcPts val="3819"/>
                </a:lnSpc>
                <a:spcAft>
                  <a:spcPts val="600"/>
                </a:spcAft>
              </a:pPr>
              <a:r>
                <a:rPr lang="en-US" sz="2727" kern="1200" dirty="0">
                  <a:solidFill>
                    <a:srgbClr val="FFFFFF"/>
                  </a:solidFill>
                  <a:latin typeface="Muli Bold"/>
                  <a:ea typeface="+mn-ea"/>
                  <a:cs typeface="+mn-cs"/>
                </a:rPr>
                <a:t>4. </a:t>
              </a:r>
              <a:r>
                <a:rPr lang="en-US" sz="2727" kern="1200" dirty="0" err="1">
                  <a:solidFill>
                    <a:srgbClr val="FFFFFF"/>
                  </a:solidFill>
                  <a:latin typeface="Muli Bold"/>
                  <a:ea typeface="+mn-ea"/>
                  <a:cs typeface="+mn-cs"/>
                </a:rPr>
                <a:t>H</a:t>
              </a:r>
              <a:r>
                <a:rPr lang="en-US" sz="2727" dirty="0" err="1">
                  <a:solidFill>
                    <a:srgbClr val="FFFFFF"/>
                  </a:solidFill>
                  <a:latin typeface="Muli Bold"/>
                </a:rPr>
                <a:t>ạn</a:t>
              </a:r>
              <a:r>
                <a:rPr lang="en-US" sz="2727" dirty="0">
                  <a:solidFill>
                    <a:srgbClr val="FFFFFF"/>
                  </a:solidFill>
                  <a:latin typeface="Muli Bold"/>
                </a:rPr>
                <a:t> </a:t>
              </a:r>
              <a:r>
                <a:rPr lang="en-US" sz="2727" dirty="0" err="1">
                  <a:solidFill>
                    <a:srgbClr val="FFFFFF"/>
                  </a:solidFill>
                  <a:latin typeface="Muli Bold"/>
                </a:rPr>
                <a:t>chế</a:t>
              </a:r>
              <a:r>
                <a:rPr lang="en-US" sz="2727" dirty="0">
                  <a:solidFill>
                    <a:srgbClr val="FFFFFF"/>
                  </a:solidFill>
                  <a:latin typeface="Muli Bold"/>
                </a:rPr>
                <a:t> </a:t>
              </a:r>
              <a:r>
                <a:rPr lang="en-US" sz="2727" dirty="0" err="1">
                  <a:solidFill>
                    <a:srgbClr val="FFFFFF"/>
                  </a:solidFill>
                  <a:latin typeface="Muli Bold"/>
                </a:rPr>
                <a:t>và</a:t>
              </a:r>
              <a:r>
                <a:rPr lang="en-US" sz="2727" dirty="0">
                  <a:solidFill>
                    <a:srgbClr val="FFFFFF"/>
                  </a:solidFill>
                  <a:latin typeface="Muli Bold"/>
                </a:rPr>
                <a:t> </a:t>
              </a:r>
              <a:r>
                <a:rPr lang="en-US" sz="2727" dirty="0" err="1">
                  <a:solidFill>
                    <a:srgbClr val="FFFFFF"/>
                  </a:solidFill>
                  <a:latin typeface="Muli Bold"/>
                </a:rPr>
                <a:t>hướng</a:t>
              </a:r>
              <a:r>
                <a:rPr lang="en-US" sz="2727" dirty="0">
                  <a:solidFill>
                    <a:srgbClr val="FFFFFF"/>
                  </a:solidFill>
                  <a:latin typeface="Muli Bold"/>
                </a:rPr>
                <a:t> </a:t>
              </a:r>
              <a:r>
                <a:rPr lang="en-US" sz="2727" dirty="0" err="1">
                  <a:solidFill>
                    <a:srgbClr val="FFFFFF"/>
                  </a:solidFill>
                  <a:latin typeface="Muli Bold"/>
                </a:rPr>
                <a:t>phát</a:t>
              </a:r>
              <a:r>
                <a:rPr lang="en-US" sz="2727" dirty="0">
                  <a:solidFill>
                    <a:srgbClr val="FFFFFF"/>
                  </a:solidFill>
                  <a:latin typeface="Muli Bold"/>
                </a:rPr>
                <a:t> </a:t>
              </a:r>
              <a:r>
                <a:rPr lang="en-US" sz="2727" dirty="0" err="1">
                  <a:solidFill>
                    <a:srgbClr val="FFFFFF"/>
                  </a:solidFill>
                  <a:latin typeface="Muli Bold"/>
                </a:rPr>
                <a:t>triển</a:t>
              </a:r>
              <a:endParaRPr lang="en-US" sz="2674" dirty="0">
                <a:solidFill>
                  <a:srgbClr val="FFFFFF"/>
                </a:solidFill>
                <a:latin typeface="Muli Bold"/>
              </a:endParaRPr>
            </a:p>
          </p:txBody>
        </p:sp>
        <p:sp>
          <p:nvSpPr>
            <p:cNvPr id="47" name="TextBox 22">
              <a:extLst>
                <a:ext uri="{FF2B5EF4-FFF2-40B4-BE49-F238E27FC236}">
                  <a16:creationId xmlns:a16="http://schemas.microsoft.com/office/drawing/2014/main" id="{1A2CC096-760F-2C82-C11A-080507DB4A5E}"/>
                </a:ext>
              </a:extLst>
            </p:cNvPr>
            <p:cNvSpPr txBox="1"/>
            <p:nvPr/>
          </p:nvSpPr>
          <p:spPr>
            <a:xfrm>
              <a:off x="0" y="2282194"/>
              <a:ext cx="4416091" cy="332528"/>
            </a:xfrm>
            <a:prstGeom prst="rect">
              <a:avLst/>
            </a:prstGeom>
          </p:spPr>
          <p:txBody>
            <a:bodyPr lIns="0" tIns="0" rIns="0" bIns="0" rtlCol="0" anchor="t">
              <a:spAutoFit/>
            </a:bodyPr>
            <a:lstStyle/>
            <a:p>
              <a:pPr algn="l">
                <a:lnSpc>
                  <a:spcPts val="2135"/>
                </a:lnSpc>
              </a:pPr>
              <a:endParaRPr/>
            </a:p>
          </p:txBody>
        </p:sp>
      </p:grpSp>
      <p:grpSp>
        <p:nvGrpSpPr>
          <p:cNvPr id="48" name="Group 18">
            <a:extLst>
              <a:ext uri="{FF2B5EF4-FFF2-40B4-BE49-F238E27FC236}">
                <a16:creationId xmlns:a16="http://schemas.microsoft.com/office/drawing/2014/main" id="{D19C44BE-67DA-547C-59DF-B374F93297E9}"/>
              </a:ext>
            </a:extLst>
          </p:cNvPr>
          <p:cNvGrpSpPr/>
          <p:nvPr/>
        </p:nvGrpSpPr>
        <p:grpSpPr>
          <a:xfrm>
            <a:off x="6050280" y="3882465"/>
            <a:ext cx="4515438" cy="2018706"/>
            <a:chOff x="0" y="0"/>
            <a:chExt cx="4416091" cy="2614722"/>
          </a:xfrm>
        </p:grpSpPr>
        <p:sp>
          <p:nvSpPr>
            <p:cNvPr id="49" name="TextBox 19">
              <a:extLst>
                <a:ext uri="{FF2B5EF4-FFF2-40B4-BE49-F238E27FC236}">
                  <a16:creationId xmlns:a16="http://schemas.microsoft.com/office/drawing/2014/main" id="{80CA0B82-78BD-71F8-958E-D16F0F900A45}"/>
                </a:ext>
              </a:extLst>
            </p:cNvPr>
            <p:cNvSpPr txBox="1"/>
            <p:nvPr/>
          </p:nvSpPr>
          <p:spPr>
            <a:xfrm>
              <a:off x="0" y="0"/>
              <a:ext cx="4416091" cy="609600"/>
            </a:xfrm>
            <a:prstGeom prst="rect">
              <a:avLst/>
            </a:prstGeom>
          </p:spPr>
          <p:txBody>
            <a:bodyPr lIns="0" tIns="0" rIns="0" bIns="0" rtlCol="0" anchor="t">
              <a:spAutoFit/>
            </a:bodyPr>
            <a:lstStyle/>
            <a:p>
              <a:pPr defTabSz="932688">
                <a:lnSpc>
                  <a:spcPts val="3672"/>
                </a:lnSpc>
                <a:spcAft>
                  <a:spcPts val="600"/>
                </a:spcAft>
              </a:pPr>
              <a:r>
                <a:rPr lang="en-US" sz="3060" kern="1200">
                  <a:solidFill>
                    <a:srgbClr val="FFFFFF"/>
                  </a:solidFill>
                  <a:latin typeface="Muli"/>
                  <a:ea typeface="+mn-ea"/>
                  <a:cs typeface="+mn-cs"/>
                </a:rPr>
                <a:t>05</a:t>
              </a:r>
              <a:endParaRPr lang="en-US" sz="3000">
                <a:solidFill>
                  <a:srgbClr val="FFFFFF"/>
                </a:solidFill>
                <a:latin typeface="Muli"/>
              </a:endParaRPr>
            </a:p>
          </p:txBody>
        </p:sp>
        <p:sp>
          <p:nvSpPr>
            <p:cNvPr id="50" name="AutoShape 20">
              <a:extLst>
                <a:ext uri="{FF2B5EF4-FFF2-40B4-BE49-F238E27FC236}">
                  <a16:creationId xmlns:a16="http://schemas.microsoft.com/office/drawing/2014/main" id="{2A0AA47E-7FB2-E3DA-AA03-FA94B476C75C}"/>
                </a:ext>
              </a:extLst>
            </p:cNvPr>
            <p:cNvSpPr/>
            <p:nvPr/>
          </p:nvSpPr>
          <p:spPr>
            <a:xfrm>
              <a:off x="0" y="1037254"/>
              <a:ext cx="4416091" cy="845861"/>
            </a:xfrm>
            <a:prstGeom prst="rect">
              <a:avLst/>
            </a:prstGeom>
            <a:solidFill>
              <a:srgbClr val="000001"/>
            </a:solidFill>
          </p:spPr>
          <p:txBody>
            <a:bodyPr/>
            <a:lstStyle/>
            <a:p>
              <a:endParaRPr lang="en-US"/>
            </a:p>
          </p:txBody>
        </p:sp>
        <p:sp>
          <p:nvSpPr>
            <p:cNvPr id="51" name="TextBox 21">
              <a:extLst>
                <a:ext uri="{FF2B5EF4-FFF2-40B4-BE49-F238E27FC236}">
                  <a16:creationId xmlns:a16="http://schemas.microsoft.com/office/drawing/2014/main" id="{5BF8E8ED-DBB8-46F2-14DA-D99C03809058}"/>
                </a:ext>
              </a:extLst>
            </p:cNvPr>
            <p:cNvSpPr txBox="1"/>
            <p:nvPr/>
          </p:nvSpPr>
          <p:spPr>
            <a:xfrm>
              <a:off x="330923" y="1175281"/>
              <a:ext cx="3754244" cy="1212882"/>
            </a:xfrm>
            <a:prstGeom prst="rect">
              <a:avLst/>
            </a:prstGeom>
          </p:spPr>
          <p:txBody>
            <a:bodyPr lIns="0" tIns="0" rIns="0" bIns="0" rtlCol="0" anchor="t">
              <a:spAutoFit/>
            </a:bodyPr>
            <a:lstStyle/>
            <a:p>
              <a:pPr defTabSz="932688">
                <a:lnSpc>
                  <a:spcPts val="3819"/>
                </a:lnSpc>
                <a:spcAft>
                  <a:spcPts val="600"/>
                </a:spcAft>
              </a:pPr>
              <a:r>
                <a:rPr lang="en-US" sz="2727" kern="1200" dirty="0">
                  <a:solidFill>
                    <a:srgbClr val="FFFFFF"/>
                  </a:solidFill>
                  <a:latin typeface="Muli Bold"/>
                  <a:ea typeface="+mn-ea"/>
                  <a:cs typeface="+mn-cs"/>
                </a:rPr>
                <a:t>3. </a:t>
              </a:r>
              <a:r>
                <a:rPr lang="en-US" sz="2727" kern="1200" dirty="0" err="1">
                  <a:solidFill>
                    <a:srgbClr val="FFFFFF"/>
                  </a:solidFill>
                  <a:latin typeface="Muli Bold"/>
                  <a:ea typeface="+mn-ea"/>
                  <a:cs typeface="+mn-cs"/>
                </a:rPr>
                <a:t>Phân</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tích</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và</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thiết</a:t>
              </a:r>
              <a:r>
                <a:rPr lang="en-US" sz="2727" kern="1200" dirty="0">
                  <a:solidFill>
                    <a:srgbClr val="FFFFFF"/>
                  </a:solidFill>
                  <a:latin typeface="Muli Bold"/>
                  <a:ea typeface="+mn-ea"/>
                  <a:cs typeface="+mn-cs"/>
                </a:rPr>
                <a:t> </a:t>
              </a:r>
              <a:r>
                <a:rPr lang="en-US" sz="2727" kern="1200" dirty="0" err="1">
                  <a:solidFill>
                    <a:srgbClr val="FFFFFF"/>
                  </a:solidFill>
                  <a:latin typeface="Muli Bold"/>
                  <a:ea typeface="+mn-ea"/>
                  <a:cs typeface="+mn-cs"/>
                </a:rPr>
                <a:t>kế</a:t>
              </a:r>
              <a:endParaRPr lang="en-US" sz="2674" dirty="0">
                <a:solidFill>
                  <a:srgbClr val="FFFFFF"/>
                </a:solidFill>
                <a:latin typeface="Muli Bold"/>
              </a:endParaRPr>
            </a:p>
          </p:txBody>
        </p:sp>
        <p:sp>
          <p:nvSpPr>
            <p:cNvPr id="52" name="TextBox 22">
              <a:extLst>
                <a:ext uri="{FF2B5EF4-FFF2-40B4-BE49-F238E27FC236}">
                  <a16:creationId xmlns:a16="http://schemas.microsoft.com/office/drawing/2014/main" id="{223D28BE-B427-66AE-78D9-BD0219751002}"/>
                </a:ext>
              </a:extLst>
            </p:cNvPr>
            <p:cNvSpPr txBox="1"/>
            <p:nvPr/>
          </p:nvSpPr>
          <p:spPr>
            <a:xfrm>
              <a:off x="0" y="2282194"/>
              <a:ext cx="4416091" cy="332528"/>
            </a:xfrm>
            <a:prstGeom prst="rect">
              <a:avLst/>
            </a:prstGeom>
          </p:spPr>
          <p:txBody>
            <a:bodyPr lIns="0" tIns="0" rIns="0" bIns="0" rtlCol="0" anchor="t">
              <a:spAutoFit/>
            </a:bodyPr>
            <a:lstStyle/>
            <a:p>
              <a:pPr algn="l">
                <a:lnSpc>
                  <a:spcPts val="2135"/>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2"/>
          <p:cNvGrpSpPr/>
          <p:nvPr/>
        </p:nvGrpSpPr>
        <p:grpSpPr>
          <a:xfrm>
            <a:off x="1017327" y="5295899"/>
            <a:ext cx="3478473" cy="2454456"/>
            <a:chOff x="-15164" y="0"/>
            <a:chExt cx="6134538" cy="4102656"/>
          </a:xfrm>
        </p:grpSpPr>
        <p:sp>
          <p:nvSpPr>
            <p:cNvPr id="3" name="TextBox 3"/>
            <p:cNvSpPr txBox="1"/>
            <p:nvPr/>
          </p:nvSpPr>
          <p:spPr>
            <a:xfrm>
              <a:off x="0" y="0"/>
              <a:ext cx="6119374" cy="664502"/>
            </a:xfrm>
            <a:prstGeom prst="rect">
              <a:avLst/>
            </a:prstGeom>
          </p:spPr>
          <p:txBody>
            <a:bodyPr lIns="0" tIns="0" rIns="0" bIns="0" rtlCol="0" anchor="t">
              <a:spAutoFit/>
            </a:bodyPr>
            <a:lstStyle/>
            <a:p>
              <a:pPr algn="l">
                <a:lnSpc>
                  <a:spcPts val="3137"/>
                </a:lnSpc>
              </a:pPr>
              <a:r>
                <a:rPr lang="en-US" sz="2614" dirty="0" err="1">
                  <a:latin typeface="Muli"/>
                </a:rPr>
                <a:t>Khám</a:t>
              </a:r>
              <a:r>
                <a:rPr lang="en-US" sz="2614" dirty="0">
                  <a:latin typeface="Muli"/>
                </a:rPr>
                <a:t> </a:t>
              </a:r>
              <a:r>
                <a:rPr lang="en-US" sz="2614" dirty="0" err="1">
                  <a:latin typeface="Muli"/>
                </a:rPr>
                <a:t>bệnh</a:t>
              </a:r>
              <a:endParaRPr lang="en-US" sz="2614" dirty="0">
                <a:latin typeface="Muli"/>
              </a:endParaRPr>
            </a:p>
          </p:txBody>
        </p:sp>
        <p:sp>
          <p:nvSpPr>
            <p:cNvPr id="4" name="TextBox 4"/>
            <p:cNvSpPr txBox="1"/>
            <p:nvPr/>
          </p:nvSpPr>
          <p:spPr>
            <a:xfrm>
              <a:off x="-15164" y="1916447"/>
              <a:ext cx="6119374" cy="2186209"/>
            </a:xfrm>
            <a:prstGeom prst="rect">
              <a:avLst/>
            </a:prstGeom>
          </p:spPr>
          <p:txBody>
            <a:bodyPr lIns="0" tIns="0" rIns="0" bIns="0" rtlCol="0" anchor="t">
              <a:spAutoFit/>
            </a:bodyPr>
            <a:lstStyle/>
            <a:p>
              <a:pPr algn="l">
                <a:lnSpc>
                  <a:spcPts val="2628"/>
                </a:lnSpc>
              </a:pPr>
              <a:r>
                <a:rPr lang="en-US" sz="1877" b="1" dirty="0" err="1">
                  <a:latin typeface="Times New Roman" panose="02020603050405020304" pitchFamily="18" charset="0"/>
                  <a:cs typeface="Times New Roman" panose="02020603050405020304" pitchFamily="18" charset="0"/>
                </a:rPr>
                <a:t>Người</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dùng</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có</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thể</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trò</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chuyện</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bằng</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văn</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bản</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gọi</a:t>
              </a:r>
              <a:r>
                <a:rPr lang="en-US" sz="1877" b="1" dirty="0">
                  <a:latin typeface="Times New Roman" panose="02020603050405020304" pitchFamily="18" charset="0"/>
                  <a:cs typeface="Times New Roman" panose="02020603050405020304" pitchFamily="18" charset="0"/>
                </a:rPr>
                <a:t> video </a:t>
              </a:r>
              <a:r>
                <a:rPr lang="en-US" sz="1877" b="1" dirty="0" err="1">
                  <a:latin typeface="Times New Roman" panose="02020603050405020304" pitchFamily="18" charset="0"/>
                  <a:cs typeface="Times New Roman" panose="02020603050405020304" pitchFamily="18" charset="0"/>
                </a:rPr>
                <a:t>và</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gửi</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các</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loại</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tệp</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đa</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phương</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tiện</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khác</a:t>
              </a:r>
              <a:r>
                <a:rPr lang="en-US" sz="1877" b="1" dirty="0">
                  <a:latin typeface="Times New Roman" panose="02020603050405020304" pitchFamily="18" charset="0"/>
                  <a:cs typeface="Times New Roman" panose="02020603050405020304" pitchFamily="18" charset="0"/>
                </a:rPr>
                <a:t> </a:t>
              </a:r>
              <a:r>
                <a:rPr lang="en-US" sz="1877" b="1" dirty="0" err="1">
                  <a:latin typeface="Times New Roman" panose="02020603050405020304" pitchFamily="18" charset="0"/>
                  <a:cs typeface="Times New Roman" panose="02020603050405020304" pitchFamily="18" charset="0"/>
                </a:rPr>
                <a:t>nhau</a:t>
              </a:r>
              <a:r>
                <a:rPr lang="en-US" sz="1877" b="1" dirty="0">
                  <a:latin typeface="Times New Roman" panose="02020603050405020304" pitchFamily="18" charset="0"/>
                  <a:cs typeface="Times New Roman" panose="02020603050405020304" pitchFamily="18" charset="0"/>
                </a:rPr>
                <a:t>.</a:t>
              </a:r>
            </a:p>
            <a:p>
              <a:pPr algn="l">
                <a:lnSpc>
                  <a:spcPts val="2628"/>
                </a:lnSpc>
              </a:pPr>
              <a:endParaRPr lang="en-US" sz="1877" b="1" dirty="0">
                <a:latin typeface="Times New Roman" panose="02020603050405020304" pitchFamily="18" charset="0"/>
                <a:cs typeface="Times New Roman" panose="02020603050405020304" pitchFamily="18" charset="0"/>
              </a:endParaRPr>
            </a:p>
          </p:txBody>
        </p:sp>
        <p:sp>
          <p:nvSpPr>
            <p:cNvPr id="5" name="AutoShape 5"/>
            <p:cNvSpPr/>
            <p:nvPr/>
          </p:nvSpPr>
          <p:spPr>
            <a:xfrm>
              <a:off x="0" y="1487643"/>
              <a:ext cx="6119374" cy="0"/>
            </a:xfrm>
            <a:prstGeom prst="line">
              <a:avLst/>
            </a:prstGeom>
            <a:ln w="22136" cap="rnd">
              <a:solidFill>
                <a:srgbClr val="10B5BF"/>
              </a:solidFill>
              <a:prstDash val="solid"/>
              <a:headEnd type="none" w="sm" len="sm"/>
              <a:tailEnd type="none" w="sm" len="sm"/>
            </a:ln>
          </p:spPr>
          <p:txBody>
            <a:bodyPr/>
            <a:lstStyle/>
            <a:p>
              <a:endParaRPr lang="en-US"/>
            </a:p>
          </p:txBody>
        </p:sp>
      </p:grpSp>
      <p:grpSp>
        <p:nvGrpSpPr>
          <p:cNvPr id="6" name="Group 6"/>
          <p:cNvGrpSpPr/>
          <p:nvPr/>
        </p:nvGrpSpPr>
        <p:grpSpPr>
          <a:xfrm>
            <a:off x="5641493" y="5324047"/>
            <a:ext cx="4326308" cy="1458889"/>
            <a:chOff x="0" y="0"/>
            <a:chExt cx="5768411" cy="1945186"/>
          </a:xfrm>
        </p:grpSpPr>
        <p:sp>
          <p:nvSpPr>
            <p:cNvPr id="7" name="TextBox 7"/>
            <p:cNvSpPr txBox="1"/>
            <p:nvPr/>
          </p:nvSpPr>
          <p:spPr>
            <a:xfrm>
              <a:off x="0" y="0"/>
              <a:ext cx="5768411" cy="609600"/>
            </a:xfrm>
            <a:prstGeom prst="rect">
              <a:avLst/>
            </a:prstGeom>
          </p:spPr>
          <p:txBody>
            <a:bodyPr lIns="0" tIns="0" rIns="0" bIns="0" rtlCol="0" anchor="t">
              <a:spAutoFit/>
            </a:bodyPr>
            <a:lstStyle/>
            <a:p>
              <a:pPr algn="l">
                <a:lnSpc>
                  <a:spcPts val="3600"/>
                </a:lnSpc>
              </a:pPr>
              <a:r>
                <a:rPr lang="en-US" sz="3000" dirty="0" err="1">
                  <a:latin typeface="Muli"/>
                </a:rPr>
                <a:t>Đặt</a:t>
              </a:r>
              <a:r>
                <a:rPr lang="en-US" sz="3000" dirty="0">
                  <a:latin typeface="Muli"/>
                </a:rPr>
                <a:t> </a:t>
              </a:r>
              <a:r>
                <a:rPr lang="en-US" sz="3000" dirty="0" err="1">
                  <a:latin typeface="Muli"/>
                </a:rPr>
                <a:t>lịch</a:t>
              </a:r>
              <a:r>
                <a:rPr lang="en-US" sz="3000" dirty="0">
                  <a:latin typeface="Muli"/>
                </a:rPr>
                <a:t> </a:t>
              </a:r>
              <a:r>
                <a:rPr lang="en-US" sz="3000" dirty="0" err="1">
                  <a:latin typeface="Muli"/>
                </a:rPr>
                <a:t>khám</a:t>
              </a:r>
              <a:endParaRPr lang="en-US" sz="3000" dirty="0">
                <a:latin typeface="Muli"/>
              </a:endParaRPr>
            </a:p>
          </p:txBody>
        </p:sp>
        <p:sp>
          <p:nvSpPr>
            <p:cNvPr id="8" name="TextBox 8"/>
            <p:cNvSpPr txBox="1"/>
            <p:nvPr/>
          </p:nvSpPr>
          <p:spPr>
            <a:xfrm>
              <a:off x="0" y="1504382"/>
              <a:ext cx="5768411" cy="440804"/>
            </a:xfrm>
            <a:prstGeom prst="rect">
              <a:avLst/>
            </a:prstGeom>
          </p:spPr>
          <p:txBody>
            <a:bodyPr lIns="0" tIns="0" rIns="0" bIns="0" rtlCol="0" anchor="t">
              <a:spAutoFit/>
            </a:bodyPr>
            <a:lstStyle/>
            <a:p>
              <a:pPr algn="l">
                <a:lnSpc>
                  <a:spcPts val="2800"/>
                </a:lnSpc>
              </a:pPr>
              <a:endParaRPr lang="en-US" sz="2000" dirty="0">
                <a:latin typeface="Muli Extra-Light"/>
              </a:endParaRPr>
            </a:p>
          </p:txBody>
        </p:sp>
        <p:sp>
          <p:nvSpPr>
            <p:cNvPr id="9" name="AutoShape 9"/>
            <p:cNvSpPr/>
            <p:nvPr/>
          </p:nvSpPr>
          <p:spPr>
            <a:xfrm>
              <a:off x="0" y="1080804"/>
              <a:ext cx="5768411" cy="0"/>
            </a:xfrm>
            <a:prstGeom prst="line">
              <a:avLst/>
            </a:prstGeom>
            <a:ln w="25400" cap="rnd">
              <a:solidFill>
                <a:srgbClr val="10B5BF"/>
              </a:solidFill>
              <a:prstDash val="solid"/>
              <a:headEnd type="none" w="sm" len="sm"/>
              <a:tailEnd type="none" w="sm" len="sm"/>
            </a:ln>
          </p:spPr>
          <p:txBody>
            <a:bodyPr/>
            <a:lstStyle/>
            <a:p>
              <a:endParaRPr lang="en-US"/>
            </a:p>
          </p:txBody>
        </p:sp>
      </p:grpSp>
      <p:grpSp>
        <p:nvGrpSpPr>
          <p:cNvPr id="10" name="Group 10"/>
          <p:cNvGrpSpPr/>
          <p:nvPr/>
        </p:nvGrpSpPr>
        <p:grpSpPr>
          <a:xfrm>
            <a:off x="10820400" y="5328660"/>
            <a:ext cx="4326308" cy="1800420"/>
            <a:chOff x="0" y="0"/>
            <a:chExt cx="5768411" cy="2400560"/>
          </a:xfrm>
        </p:grpSpPr>
        <p:sp>
          <p:nvSpPr>
            <p:cNvPr id="11" name="TextBox 11"/>
            <p:cNvSpPr txBox="1"/>
            <p:nvPr/>
          </p:nvSpPr>
          <p:spPr>
            <a:xfrm>
              <a:off x="0" y="0"/>
              <a:ext cx="5768411" cy="609600"/>
            </a:xfrm>
            <a:prstGeom prst="rect">
              <a:avLst/>
            </a:prstGeom>
          </p:spPr>
          <p:txBody>
            <a:bodyPr lIns="0" tIns="0" rIns="0" bIns="0" rtlCol="0" anchor="t">
              <a:spAutoFit/>
            </a:bodyPr>
            <a:lstStyle/>
            <a:p>
              <a:pPr algn="l">
                <a:lnSpc>
                  <a:spcPts val="3600"/>
                </a:lnSpc>
              </a:pPr>
              <a:r>
                <a:rPr lang="en-US" sz="3000" dirty="0">
                  <a:latin typeface="Muli"/>
                </a:rPr>
                <a:t>Chat </a:t>
              </a:r>
              <a:r>
                <a:rPr lang="en-US" sz="3000" dirty="0" err="1">
                  <a:latin typeface="Muli"/>
                </a:rPr>
                <a:t>với</a:t>
              </a:r>
              <a:r>
                <a:rPr lang="en-US" sz="3000" dirty="0">
                  <a:latin typeface="Muli"/>
                </a:rPr>
                <a:t> AI</a:t>
              </a:r>
            </a:p>
          </p:txBody>
        </p:sp>
        <p:sp>
          <p:nvSpPr>
            <p:cNvPr id="12" name="TextBox 12"/>
            <p:cNvSpPr txBox="1"/>
            <p:nvPr/>
          </p:nvSpPr>
          <p:spPr>
            <a:xfrm>
              <a:off x="0" y="1513907"/>
              <a:ext cx="5768411" cy="886653"/>
            </a:xfrm>
            <a:prstGeom prst="rect">
              <a:avLst/>
            </a:prstGeom>
          </p:spPr>
          <p:txBody>
            <a:bodyPr lIns="0" tIns="0" rIns="0" bIns="0" rtlCol="0" anchor="t">
              <a:spAutoFit/>
            </a:bodyPr>
            <a:lstStyle/>
            <a:p>
              <a:pPr algn="l">
                <a:lnSpc>
                  <a:spcPts val="2695"/>
                </a:lnSpc>
              </a:pPr>
              <a:r>
                <a:rPr lang="en-US" sz="1925" b="1" dirty="0" err="1">
                  <a:latin typeface="Muli Extra-Light"/>
                </a:rPr>
                <a:t>Trợ</a:t>
              </a:r>
              <a:r>
                <a:rPr lang="en-US" sz="1925" b="1" dirty="0">
                  <a:latin typeface="Muli Extra-Light"/>
                </a:rPr>
                <a:t> </a:t>
              </a:r>
              <a:r>
                <a:rPr lang="en-US" sz="1925" b="1" dirty="0" err="1">
                  <a:latin typeface="Muli Extra-Light"/>
                </a:rPr>
                <a:t>lý</a:t>
              </a:r>
              <a:r>
                <a:rPr lang="en-US" sz="1925" b="1" dirty="0">
                  <a:latin typeface="Muli Extra-Light"/>
                </a:rPr>
                <a:t> chatbot </a:t>
              </a:r>
              <a:r>
                <a:rPr lang="en-US" sz="1925" b="1" dirty="0" err="1">
                  <a:latin typeface="Muli Extra-Light"/>
                </a:rPr>
                <a:t>giúp</a:t>
              </a:r>
              <a:r>
                <a:rPr lang="en-US" sz="1925" b="1" dirty="0">
                  <a:latin typeface="Muli Extra-Light"/>
                </a:rPr>
                <a:t> </a:t>
              </a:r>
              <a:r>
                <a:rPr lang="en-US" sz="1925" b="1" dirty="0" err="1">
                  <a:latin typeface="Muli Extra-Light"/>
                </a:rPr>
                <a:t>trả</a:t>
              </a:r>
              <a:r>
                <a:rPr lang="en-US" sz="1925" b="1" dirty="0">
                  <a:latin typeface="Muli Extra-Light"/>
                </a:rPr>
                <a:t> </a:t>
              </a:r>
              <a:r>
                <a:rPr lang="en-US" sz="1925" b="1" dirty="0" err="1">
                  <a:latin typeface="Muli Extra-Light"/>
                </a:rPr>
                <a:t>lời</a:t>
              </a:r>
              <a:r>
                <a:rPr lang="en-US" sz="1925" b="1" dirty="0">
                  <a:latin typeface="Muli Extra-Light"/>
                </a:rPr>
                <a:t> </a:t>
              </a:r>
              <a:r>
                <a:rPr lang="en-US" sz="1925" b="1" dirty="0" err="1">
                  <a:latin typeface="Muli Extra-Light"/>
                </a:rPr>
                <a:t>câu</a:t>
              </a:r>
              <a:r>
                <a:rPr lang="en-US" sz="1925" b="1" dirty="0">
                  <a:latin typeface="Muli Extra-Light"/>
                </a:rPr>
                <a:t> </a:t>
              </a:r>
              <a:r>
                <a:rPr lang="en-US" sz="1925" b="1" dirty="0" err="1">
                  <a:latin typeface="Muli Extra-Light"/>
                </a:rPr>
                <a:t>hỏi</a:t>
              </a:r>
              <a:r>
                <a:rPr lang="en-US" sz="1925" b="1" dirty="0">
                  <a:latin typeface="Muli Extra-Light"/>
                </a:rPr>
                <a:t> </a:t>
              </a:r>
              <a:r>
                <a:rPr lang="en-US" sz="1925" b="1" dirty="0" err="1">
                  <a:latin typeface="Muli Extra-Light"/>
                </a:rPr>
                <a:t>bằng</a:t>
              </a:r>
              <a:r>
                <a:rPr lang="en-US" sz="1925" b="1" dirty="0">
                  <a:latin typeface="Muli Extra-Light"/>
                </a:rPr>
                <a:t> </a:t>
              </a:r>
              <a:r>
                <a:rPr lang="en-US" sz="1925" b="1" dirty="0" err="1">
                  <a:latin typeface="Muli Extra-Light"/>
                </a:rPr>
                <a:t>tiếng</a:t>
              </a:r>
              <a:r>
                <a:rPr lang="en-US" sz="1925" b="1" dirty="0">
                  <a:latin typeface="Muli Extra-Light"/>
                </a:rPr>
                <a:t> </a:t>
              </a:r>
              <a:r>
                <a:rPr lang="en-US" sz="1925" b="1" dirty="0" err="1">
                  <a:latin typeface="Muli Extra-Light"/>
                </a:rPr>
                <a:t>việt</a:t>
              </a:r>
              <a:r>
                <a:rPr lang="en-US" sz="1925" b="1" dirty="0">
                  <a:latin typeface="Muli Extra-Light"/>
                </a:rPr>
                <a:t> </a:t>
              </a:r>
              <a:r>
                <a:rPr lang="en-US" sz="1925" b="1" dirty="0" err="1">
                  <a:latin typeface="Muli Extra-Light"/>
                </a:rPr>
                <a:t>về</a:t>
              </a:r>
              <a:r>
                <a:rPr lang="en-US" sz="1925" b="1" dirty="0">
                  <a:latin typeface="Muli Extra-Light"/>
                </a:rPr>
                <a:t> </a:t>
              </a:r>
              <a:r>
                <a:rPr lang="en-US" sz="1925" b="1" dirty="0" err="1">
                  <a:latin typeface="Muli Extra-Light"/>
                </a:rPr>
                <a:t>hỗ</a:t>
              </a:r>
              <a:r>
                <a:rPr lang="en-US" sz="1925" b="1" dirty="0">
                  <a:latin typeface="Muli Extra-Light"/>
                </a:rPr>
                <a:t> </a:t>
              </a:r>
              <a:r>
                <a:rPr lang="en-US" sz="1925" b="1" dirty="0" err="1">
                  <a:latin typeface="Muli Extra-Light"/>
                </a:rPr>
                <a:t>trợ</a:t>
              </a:r>
              <a:r>
                <a:rPr lang="en-US" sz="1925" b="1" dirty="0">
                  <a:latin typeface="Muli Extra-Light"/>
                </a:rPr>
                <a:t> y </a:t>
              </a:r>
              <a:r>
                <a:rPr lang="en-US" sz="1925" b="1" dirty="0" err="1">
                  <a:latin typeface="Muli Extra-Light"/>
                </a:rPr>
                <a:t>tế</a:t>
              </a:r>
              <a:r>
                <a:rPr lang="en-US" sz="1925" b="1" dirty="0">
                  <a:latin typeface="Muli Extra-Light"/>
                </a:rPr>
                <a:t> </a:t>
              </a:r>
            </a:p>
          </p:txBody>
        </p:sp>
        <p:sp>
          <p:nvSpPr>
            <p:cNvPr id="13" name="AutoShape 13"/>
            <p:cNvSpPr/>
            <p:nvPr/>
          </p:nvSpPr>
          <p:spPr>
            <a:xfrm>
              <a:off x="0" y="1080804"/>
              <a:ext cx="5768411" cy="0"/>
            </a:xfrm>
            <a:prstGeom prst="line">
              <a:avLst/>
            </a:prstGeom>
            <a:ln w="25400" cap="rnd">
              <a:solidFill>
                <a:srgbClr val="10B5BF"/>
              </a:solidFill>
              <a:prstDash val="solid"/>
              <a:headEnd type="none" w="sm" len="sm"/>
              <a:tailEnd type="none" w="sm" len="sm"/>
            </a:ln>
          </p:spPr>
          <p:txBody>
            <a:bodyPr/>
            <a:lstStyle/>
            <a:p>
              <a:endParaRPr lang="en-US"/>
            </a:p>
          </p:txBody>
        </p:sp>
      </p:grpSp>
      <p:sp>
        <p:nvSpPr>
          <p:cNvPr id="14" name="Freeform 14"/>
          <p:cNvSpPr/>
          <p:nvPr/>
        </p:nvSpPr>
        <p:spPr>
          <a:xfrm>
            <a:off x="6285526" y="7090980"/>
            <a:ext cx="2736550" cy="2823832"/>
          </a:xfrm>
          <a:custGeom>
            <a:avLst/>
            <a:gdLst/>
            <a:ahLst/>
            <a:cxnLst/>
            <a:rect l="l" t="t" r="r" b="b"/>
            <a:pathLst>
              <a:path w="2736550" h="2823832">
                <a:moveTo>
                  <a:pt x="0" y="0"/>
                </a:moveTo>
                <a:lnTo>
                  <a:pt x="2736550" y="0"/>
                </a:lnTo>
                <a:lnTo>
                  <a:pt x="2736550" y="2823832"/>
                </a:lnTo>
                <a:lnTo>
                  <a:pt x="0" y="28238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Freeform 15"/>
          <p:cNvSpPr/>
          <p:nvPr/>
        </p:nvSpPr>
        <p:spPr>
          <a:xfrm>
            <a:off x="1905000" y="7753124"/>
            <a:ext cx="2049962" cy="2035053"/>
          </a:xfrm>
          <a:custGeom>
            <a:avLst/>
            <a:gdLst/>
            <a:ahLst/>
            <a:cxnLst/>
            <a:rect l="l" t="t" r="r" b="b"/>
            <a:pathLst>
              <a:path w="2049962" h="2035053">
                <a:moveTo>
                  <a:pt x="0" y="0"/>
                </a:moveTo>
                <a:lnTo>
                  <a:pt x="2049961" y="0"/>
                </a:lnTo>
                <a:lnTo>
                  <a:pt x="2049961" y="2035053"/>
                </a:lnTo>
                <a:lnTo>
                  <a:pt x="0" y="20350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dirty="0"/>
          </a:p>
        </p:txBody>
      </p:sp>
      <p:sp>
        <p:nvSpPr>
          <p:cNvPr id="16" name="Freeform 16"/>
          <p:cNvSpPr/>
          <p:nvPr/>
        </p:nvSpPr>
        <p:spPr>
          <a:xfrm>
            <a:off x="13648182" y="7025658"/>
            <a:ext cx="2575268" cy="3259833"/>
          </a:xfrm>
          <a:custGeom>
            <a:avLst/>
            <a:gdLst/>
            <a:ahLst/>
            <a:cxnLst/>
            <a:rect l="l" t="t" r="r" b="b"/>
            <a:pathLst>
              <a:path w="2575268" h="3259833">
                <a:moveTo>
                  <a:pt x="0" y="0"/>
                </a:moveTo>
                <a:lnTo>
                  <a:pt x="2575267" y="0"/>
                </a:lnTo>
                <a:lnTo>
                  <a:pt x="2575267" y="3259833"/>
                </a:lnTo>
                <a:lnTo>
                  <a:pt x="0" y="3259833"/>
                </a:lnTo>
                <a:lnTo>
                  <a:pt x="0" y="0"/>
                </a:lnTo>
                <a:close/>
              </a:path>
            </a:pathLst>
          </a:custGeom>
          <a:blipFill>
            <a:blip r:embed="rId6"/>
            <a:stretch>
              <a:fillRect/>
            </a:stretch>
          </a:blipFill>
        </p:spPr>
        <p:txBody>
          <a:bodyPr/>
          <a:lstStyle/>
          <a:p>
            <a:endParaRPr lang="en-US"/>
          </a:p>
        </p:txBody>
      </p:sp>
      <p:sp>
        <p:nvSpPr>
          <p:cNvPr id="17" name="TextBox 17"/>
          <p:cNvSpPr txBox="1"/>
          <p:nvPr/>
        </p:nvSpPr>
        <p:spPr>
          <a:xfrm>
            <a:off x="1017327" y="498823"/>
            <a:ext cx="14835430" cy="704850"/>
          </a:xfrm>
          <a:prstGeom prst="rect">
            <a:avLst/>
          </a:prstGeom>
        </p:spPr>
        <p:txBody>
          <a:bodyPr lIns="0" tIns="0" rIns="0" bIns="0" rtlCol="0" anchor="t">
            <a:spAutoFit/>
          </a:bodyPr>
          <a:lstStyle/>
          <a:p>
            <a:pPr algn="l">
              <a:lnSpc>
                <a:spcPts val="5550"/>
              </a:lnSpc>
            </a:pPr>
            <a:r>
              <a:rPr lang="en-US" sz="4625" dirty="0">
                <a:latin typeface="Muli Semi-Bold"/>
              </a:rPr>
              <a:t>1.1 </a:t>
            </a:r>
            <a:r>
              <a:rPr lang="en-US" sz="4625" dirty="0" err="1">
                <a:latin typeface="Muli Semi-Bold"/>
              </a:rPr>
              <a:t>Giới</a:t>
            </a:r>
            <a:r>
              <a:rPr lang="en-US" sz="4625" dirty="0">
                <a:latin typeface="Muli Semi-Bold"/>
              </a:rPr>
              <a:t> </a:t>
            </a:r>
            <a:r>
              <a:rPr lang="en-US" sz="4625" dirty="0" err="1">
                <a:latin typeface="Muli Semi-Bold"/>
              </a:rPr>
              <a:t>thiệu</a:t>
            </a:r>
            <a:endParaRPr lang="en-US" sz="4625" dirty="0">
              <a:latin typeface="Muli Semi-Bold"/>
            </a:endParaRPr>
          </a:p>
        </p:txBody>
      </p:sp>
      <p:sp>
        <p:nvSpPr>
          <p:cNvPr id="18" name="TextBox 18"/>
          <p:cNvSpPr txBox="1"/>
          <p:nvPr/>
        </p:nvSpPr>
        <p:spPr>
          <a:xfrm>
            <a:off x="762000" y="1553229"/>
            <a:ext cx="11292787" cy="1538883"/>
          </a:xfrm>
          <a:prstGeom prst="rect">
            <a:avLst/>
          </a:prstGeom>
        </p:spPr>
        <p:txBody>
          <a:bodyPr lIns="0" tIns="0" rIns="0" bIns="0" rtlCol="0" anchor="t">
            <a:spAutoFit/>
          </a:bodyPr>
          <a:lstStyle/>
          <a:p>
            <a:pPr algn="ctr">
              <a:lnSpc>
                <a:spcPts val="3000"/>
              </a:lnSpc>
            </a:pPr>
            <a:r>
              <a:rPr lang="en-US" sz="2800" dirty="0">
                <a:latin typeface="+mj-lt"/>
              </a:rPr>
              <a:t>Ứ</a:t>
            </a:r>
            <a:r>
              <a:rPr lang="vi-VN" sz="2800" dirty="0">
                <a:latin typeface="+mj-lt"/>
              </a:rPr>
              <a:t>ng dụng quản lý y tế dựa trên blockchain, nhằm cải thiện trải nghiệm của bệnh nhân và tối ưu hóa hoạt động của đội ngũ y tế</a:t>
            </a:r>
            <a:r>
              <a:rPr lang="en-US" sz="2800" dirty="0">
                <a:latin typeface="+mj-lt"/>
              </a:rPr>
              <a:t>, </a:t>
            </a:r>
            <a:r>
              <a:rPr lang="en-US" sz="2800" dirty="0" err="1">
                <a:latin typeface="+mj-lt"/>
              </a:rPr>
              <a:t>tích</a:t>
            </a:r>
            <a:r>
              <a:rPr lang="en-US" sz="2800" dirty="0">
                <a:latin typeface="+mj-lt"/>
              </a:rPr>
              <a:t> </a:t>
            </a:r>
            <a:r>
              <a:rPr lang="en-US" sz="2800" dirty="0" err="1">
                <a:latin typeface="+mj-lt"/>
              </a:rPr>
              <a:t>hợp</a:t>
            </a:r>
            <a:r>
              <a:rPr lang="vi-VN" sz="2800" dirty="0">
                <a:latin typeface="+mj-lt"/>
              </a:rPr>
              <a:t> chatbot AI để hỗ trợ bệnh nhân. </a:t>
            </a:r>
            <a:r>
              <a:rPr lang="en-US" sz="2800" dirty="0">
                <a:latin typeface="+mj-lt"/>
              </a:rPr>
              <a:t>Cho </a:t>
            </a:r>
            <a:r>
              <a:rPr lang="en-US" sz="2800" dirty="0" err="1">
                <a:latin typeface="+mj-lt"/>
              </a:rPr>
              <a:t>phép</a:t>
            </a:r>
            <a:r>
              <a:rPr lang="en-US" sz="2800" dirty="0">
                <a:latin typeface="+mj-lt"/>
              </a:rPr>
              <a:t> </a:t>
            </a:r>
            <a:r>
              <a:rPr lang="en-US" sz="2800" dirty="0" err="1">
                <a:latin typeface="+mj-lt"/>
              </a:rPr>
              <a:t>bệnh</a:t>
            </a:r>
            <a:r>
              <a:rPr lang="en-US" sz="2800" dirty="0">
                <a:latin typeface="+mj-lt"/>
              </a:rPr>
              <a:t> </a:t>
            </a:r>
            <a:r>
              <a:rPr lang="en-US" sz="2800" dirty="0" err="1">
                <a:latin typeface="+mj-lt"/>
              </a:rPr>
              <a:t>nhân</a:t>
            </a:r>
            <a:r>
              <a:rPr lang="en-US" sz="2800" dirty="0">
                <a:latin typeface="+mj-lt"/>
              </a:rPr>
              <a:t> </a:t>
            </a:r>
            <a:r>
              <a:rPr lang="vi-VN" sz="2800" dirty="0">
                <a:latin typeface="+mj-lt"/>
              </a:rPr>
              <a:t>đặt lịch hẹn trực tuyến,</a:t>
            </a:r>
            <a:r>
              <a:rPr lang="en-US" sz="2800" dirty="0" err="1">
                <a:latin typeface="+mj-lt"/>
              </a:rPr>
              <a:t>bác</a:t>
            </a:r>
            <a:r>
              <a:rPr lang="en-US" sz="2800" dirty="0">
                <a:latin typeface="+mj-lt"/>
              </a:rPr>
              <a:t> </a:t>
            </a:r>
            <a:r>
              <a:rPr lang="en-US" sz="2800" dirty="0" err="1">
                <a:latin typeface="+mj-lt"/>
              </a:rPr>
              <a:t>sĩ</a:t>
            </a:r>
            <a:r>
              <a:rPr lang="vi-VN" sz="2800" dirty="0">
                <a:latin typeface="+mj-lt"/>
              </a:rPr>
              <a:t> quản lý hồ sơ bệnh án và giao tiếp giữa bác sĩ và bệnh nhân</a:t>
            </a:r>
            <a:endParaRPr lang="en-US" sz="2500" dirty="0">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4436964" y="410048"/>
            <a:ext cx="3282359" cy="3383875"/>
          </a:xfrm>
          <a:custGeom>
            <a:avLst/>
            <a:gdLst/>
            <a:ahLst/>
            <a:cxnLst/>
            <a:rect l="l" t="t" r="r" b="b"/>
            <a:pathLst>
              <a:path w="3282359" h="3383875">
                <a:moveTo>
                  <a:pt x="0" y="0"/>
                </a:moveTo>
                <a:lnTo>
                  <a:pt x="3282359" y="0"/>
                </a:lnTo>
                <a:lnTo>
                  <a:pt x="3282359" y="3383875"/>
                </a:lnTo>
                <a:lnTo>
                  <a:pt x="0" y="338387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5945639" y="4544331"/>
            <a:ext cx="9403065" cy="2337829"/>
            <a:chOff x="0" y="0"/>
            <a:chExt cx="12537420" cy="3117105"/>
          </a:xfrm>
        </p:grpSpPr>
        <p:sp>
          <p:nvSpPr>
            <p:cNvPr id="4" name="TextBox 4"/>
            <p:cNvSpPr txBox="1"/>
            <p:nvPr/>
          </p:nvSpPr>
          <p:spPr>
            <a:xfrm>
              <a:off x="0" y="0"/>
              <a:ext cx="12537420" cy="1828800"/>
            </a:xfrm>
            <a:prstGeom prst="rect">
              <a:avLst/>
            </a:prstGeom>
          </p:spPr>
          <p:txBody>
            <a:bodyPr lIns="0" tIns="0" rIns="0" bIns="0" rtlCol="0" anchor="t">
              <a:spAutoFit/>
            </a:bodyPr>
            <a:lstStyle/>
            <a:p>
              <a:pPr algn="l">
                <a:lnSpc>
                  <a:spcPts val="10800"/>
                </a:lnSpc>
              </a:pPr>
              <a:r>
                <a:rPr lang="en-US" sz="9000" dirty="0">
                  <a:solidFill>
                    <a:srgbClr val="FFFFFF"/>
                  </a:solidFill>
                  <a:latin typeface="Muli Bold"/>
                </a:rPr>
                <a:t>2. </a:t>
              </a:r>
              <a:r>
                <a:rPr lang="en-US" sz="9000" dirty="0" err="1">
                  <a:solidFill>
                    <a:srgbClr val="FFFFFF"/>
                  </a:solidFill>
                  <a:latin typeface="Muli Bold"/>
                </a:rPr>
                <a:t>Cơ</a:t>
              </a:r>
              <a:r>
                <a:rPr lang="en-US" sz="9000" dirty="0">
                  <a:solidFill>
                    <a:srgbClr val="FFFFFF"/>
                  </a:solidFill>
                  <a:latin typeface="Muli Bold"/>
                </a:rPr>
                <a:t> </a:t>
              </a:r>
              <a:r>
                <a:rPr lang="en-US" sz="9000" dirty="0" err="1">
                  <a:solidFill>
                    <a:srgbClr val="FFFFFF"/>
                  </a:solidFill>
                  <a:latin typeface="Muli Bold"/>
                </a:rPr>
                <a:t>sơ</a:t>
              </a:r>
              <a:r>
                <a:rPr lang="en-US" sz="9000" dirty="0">
                  <a:solidFill>
                    <a:srgbClr val="FFFFFF"/>
                  </a:solidFill>
                  <a:latin typeface="Muli Bold"/>
                </a:rPr>
                <a:t>̉ </a:t>
              </a:r>
              <a:r>
                <a:rPr lang="en-US" sz="9000" dirty="0" err="1">
                  <a:solidFill>
                    <a:srgbClr val="FFFFFF"/>
                  </a:solidFill>
                  <a:latin typeface="Muli Bold"/>
                </a:rPr>
                <a:t>ly</a:t>
              </a:r>
              <a:r>
                <a:rPr lang="en-US" sz="9000" dirty="0">
                  <a:solidFill>
                    <a:srgbClr val="FFFFFF"/>
                  </a:solidFill>
                  <a:latin typeface="Muli Bold"/>
                </a:rPr>
                <a:t>́ </a:t>
              </a:r>
              <a:r>
                <a:rPr lang="en-US" sz="9000" dirty="0" err="1">
                  <a:solidFill>
                    <a:srgbClr val="FFFFFF"/>
                  </a:solidFill>
                  <a:latin typeface="Muli Bold"/>
                </a:rPr>
                <a:t>thuyết</a:t>
              </a:r>
              <a:endParaRPr lang="en-US" sz="9000" dirty="0">
                <a:solidFill>
                  <a:srgbClr val="FFFFFF"/>
                </a:solidFill>
                <a:latin typeface="Muli Bold"/>
              </a:endParaRPr>
            </a:p>
          </p:txBody>
        </p:sp>
        <p:sp>
          <p:nvSpPr>
            <p:cNvPr id="5" name="TextBox 5"/>
            <p:cNvSpPr txBox="1"/>
            <p:nvPr/>
          </p:nvSpPr>
          <p:spPr>
            <a:xfrm>
              <a:off x="0" y="2450355"/>
              <a:ext cx="12537420" cy="666750"/>
            </a:xfrm>
            <a:prstGeom prst="rect">
              <a:avLst/>
            </a:prstGeom>
          </p:spPr>
          <p:txBody>
            <a:bodyPr lIns="0" tIns="0" rIns="0" bIns="0" rtlCol="0" anchor="t">
              <a:spAutoFit/>
            </a:bodyPr>
            <a:lstStyle/>
            <a:p>
              <a:pPr algn="l">
                <a:lnSpc>
                  <a:spcPts val="4200"/>
                </a:lnSpc>
              </a:pPr>
              <a:endParaRPr/>
            </a:p>
          </p:txBody>
        </p:sp>
      </p:grpSp>
      <p:sp>
        <p:nvSpPr>
          <p:cNvPr id="6" name="Freeform 6"/>
          <p:cNvSpPr/>
          <p:nvPr/>
        </p:nvSpPr>
        <p:spPr>
          <a:xfrm>
            <a:off x="2287981" y="1449603"/>
            <a:ext cx="1846869" cy="7611280"/>
          </a:xfrm>
          <a:custGeom>
            <a:avLst/>
            <a:gdLst/>
            <a:ahLst/>
            <a:cxnLst/>
            <a:rect l="l" t="t" r="r" b="b"/>
            <a:pathLst>
              <a:path w="1846869" h="7611280">
                <a:moveTo>
                  <a:pt x="0" y="0"/>
                </a:moveTo>
                <a:lnTo>
                  <a:pt x="1846869" y="0"/>
                </a:lnTo>
                <a:lnTo>
                  <a:pt x="1846869" y="7611279"/>
                </a:lnTo>
                <a:lnTo>
                  <a:pt x="0" y="7611279"/>
                </a:lnTo>
                <a:lnTo>
                  <a:pt x="0" y="0"/>
                </a:lnTo>
                <a:close/>
              </a:path>
            </a:pathLst>
          </a:custGeom>
          <a:blipFill>
            <a:blip r:embed="rId3"/>
            <a:stretch>
              <a:fillRect l="-4400" t="-853" r="-13535"/>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p:cNvSpPr txBox="1"/>
          <p:nvPr/>
        </p:nvSpPr>
        <p:spPr>
          <a:xfrm>
            <a:off x="946404" y="959280"/>
            <a:ext cx="5143500" cy="25786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8100" kern="1200">
                <a:solidFill>
                  <a:schemeClr val="tx1"/>
                </a:solidFill>
                <a:latin typeface="+mj-lt"/>
                <a:ea typeface="+mj-ea"/>
                <a:cs typeface="+mj-cs"/>
              </a:rPr>
              <a:t>Kiến trúc phần mềm</a:t>
            </a:r>
          </a:p>
        </p:txBody>
      </p:sp>
      <p:sp>
        <p:nvSpPr>
          <p:cNvPr id="33"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4917" y="3860634"/>
            <a:ext cx="4882642" cy="27432"/>
          </a:xfrm>
          <a:custGeom>
            <a:avLst/>
            <a:gdLst>
              <a:gd name="connsiteX0" fmla="*/ 0 w 4882642"/>
              <a:gd name="connsiteY0" fmla="*/ 0 h 27432"/>
              <a:gd name="connsiteX1" fmla="*/ 648694 w 4882642"/>
              <a:gd name="connsiteY1" fmla="*/ 0 h 27432"/>
              <a:gd name="connsiteX2" fmla="*/ 1199735 w 4882642"/>
              <a:gd name="connsiteY2" fmla="*/ 0 h 27432"/>
              <a:gd name="connsiteX3" fmla="*/ 1799602 w 4882642"/>
              <a:gd name="connsiteY3" fmla="*/ 0 h 27432"/>
              <a:gd name="connsiteX4" fmla="*/ 2545949 w 4882642"/>
              <a:gd name="connsiteY4" fmla="*/ 0 h 27432"/>
              <a:gd name="connsiteX5" fmla="*/ 3194643 w 4882642"/>
              <a:gd name="connsiteY5" fmla="*/ 0 h 27432"/>
              <a:gd name="connsiteX6" fmla="*/ 3794510 w 4882642"/>
              <a:gd name="connsiteY6" fmla="*/ 0 h 27432"/>
              <a:gd name="connsiteX7" fmla="*/ 4882642 w 4882642"/>
              <a:gd name="connsiteY7" fmla="*/ 0 h 27432"/>
              <a:gd name="connsiteX8" fmla="*/ 4882642 w 4882642"/>
              <a:gd name="connsiteY8" fmla="*/ 27432 h 27432"/>
              <a:gd name="connsiteX9" fmla="*/ 4185122 w 4882642"/>
              <a:gd name="connsiteY9" fmla="*/ 27432 h 27432"/>
              <a:gd name="connsiteX10" fmla="*/ 3585254 w 4882642"/>
              <a:gd name="connsiteY10" fmla="*/ 27432 h 27432"/>
              <a:gd name="connsiteX11" fmla="*/ 2790081 w 4882642"/>
              <a:gd name="connsiteY11" fmla="*/ 27432 h 27432"/>
              <a:gd name="connsiteX12" fmla="*/ 2141387 w 4882642"/>
              <a:gd name="connsiteY12" fmla="*/ 27432 h 27432"/>
              <a:gd name="connsiteX13" fmla="*/ 1590346 w 4882642"/>
              <a:gd name="connsiteY13" fmla="*/ 27432 h 27432"/>
              <a:gd name="connsiteX14" fmla="*/ 844000 w 4882642"/>
              <a:gd name="connsiteY14" fmla="*/ 27432 h 27432"/>
              <a:gd name="connsiteX15" fmla="*/ 0 w 4882642"/>
              <a:gd name="connsiteY15" fmla="*/ 27432 h 27432"/>
              <a:gd name="connsiteX16" fmla="*/ 0 w 4882642"/>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2642" h="27432" fill="none" extrusionOk="0">
                <a:moveTo>
                  <a:pt x="0" y="0"/>
                </a:moveTo>
                <a:cubicBezTo>
                  <a:pt x="283896" y="15806"/>
                  <a:pt x="476914" y="-5705"/>
                  <a:pt x="648694" y="0"/>
                </a:cubicBezTo>
                <a:cubicBezTo>
                  <a:pt x="820474" y="5705"/>
                  <a:pt x="992491" y="-2560"/>
                  <a:pt x="1199735" y="0"/>
                </a:cubicBezTo>
                <a:cubicBezTo>
                  <a:pt x="1406979" y="2560"/>
                  <a:pt x="1535106" y="-12373"/>
                  <a:pt x="1799602" y="0"/>
                </a:cubicBezTo>
                <a:cubicBezTo>
                  <a:pt x="2064098" y="12373"/>
                  <a:pt x="2220857" y="34016"/>
                  <a:pt x="2545949" y="0"/>
                </a:cubicBezTo>
                <a:cubicBezTo>
                  <a:pt x="2871041" y="-34016"/>
                  <a:pt x="2930967" y="-6551"/>
                  <a:pt x="3194643" y="0"/>
                </a:cubicBezTo>
                <a:cubicBezTo>
                  <a:pt x="3458319" y="6551"/>
                  <a:pt x="3590719" y="-27970"/>
                  <a:pt x="3794510" y="0"/>
                </a:cubicBezTo>
                <a:cubicBezTo>
                  <a:pt x="3998301" y="27970"/>
                  <a:pt x="4343090" y="-39667"/>
                  <a:pt x="4882642" y="0"/>
                </a:cubicBezTo>
                <a:cubicBezTo>
                  <a:pt x="4881669" y="8304"/>
                  <a:pt x="4882164" y="21512"/>
                  <a:pt x="4882642" y="27432"/>
                </a:cubicBezTo>
                <a:cubicBezTo>
                  <a:pt x="4608564" y="7308"/>
                  <a:pt x="4394312" y="56256"/>
                  <a:pt x="4185122" y="27432"/>
                </a:cubicBezTo>
                <a:cubicBezTo>
                  <a:pt x="3975932" y="-1392"/>
                  <a:pt x="3827783" y="51583"/>
                  <a:pt x="3585254" y="27432"/>
                </a:cubicBezTo>
                <a:cubicBezTo>
                  <a:pt x="3342725" y="3281"/>
                  <a:pt x="3165015" y="17373"/>
                  <a:pt x="2790081" y="27432"/>
                </a:cubicBezTo>
                <a:cubicBezTo>
                  <a:pt x="2415147" y="37491"/>
                  <a:pt x="2453830" y="6816"/>
                  <a:pt x="2141387" y="27432"/>
                </a:cubicBezTo>
                <a:cubicBezTo>
                  <a:pt x="1828944" y="48048"/>
                  <a:pt x="1774219" y="17790"/>
                  <a:pt x="1590346" y="27432"/>
                </a:cubicBezTo>
                <a:cubicBezTo>
                  <a:pt x="1406473" y="37074"/>
                  <a:pt x="1200327" y="18527"/>
                  <a:pt x="844000" y="27432"/>
                </a:cubicBezTo>
                <a:cubicBezTo>
                  <a:pt x="487673" y="36337"/>
                  <a:pt x="322314" y="2648"/>
                  <a:pt x="0" y="27432"/>
                </a:cubicBezTo>
                <a:cubicBezTo>
                  <a:pt x="-1048" y="14992"/>
                  <a:pt x="-1120" y="7447"/>
                  <a:pt x="0" y="0"/>
                </a:cubicBezTo>
                <a:close/>
              </a:path>
              <a:path w="4882642" h="27432" stroke="0" extrusionOk="0">
                <a:moveTo>
                  <a:pt x="0" y="0"/>
                </a:moveTo>
                <a:cubicBezTo>
                  <a:pt x="238803" y="9040"/>
                  <a:pt x="494861" y="-4831"/>
                  <a:pt x="648694" y="0"/>
                </a:cubicBezTo>
                <a:cubicBezTo>
                  <a:pt x="802527" y="4831"/>
                  <a:pt x="991643" y="12575"/>
                  <a:pt x="1199735" y="0"/>
                </a:cubicBezTo>
                <a:cubicBezTo>
                  <a:pt x="1407827" y="-12575"/>
                  <a:pt x="1757315" y="9056"/>
                  <a:pt x="1994908" y="0"/>
                </a:cubicBezTo>
                <a:cubicBezTo>
                  <a:pt x="2232501" y="-9056"/>
                  <a:pt x="2370188" y="18797"/>
                  <a:pt x="2643602" y="0"/>
                </a:cubicBezTo>
                <a:cubicBezTo>
                  <a:pt x="2917016" y="-18797"/>
                  <a:pt x="3036387" y="10091"/>
                  <a:pt x="3292296" y="0"/>
                </a:cubicBezTo>
                <a:cubicBezTo>
                  <a:pt x="3548205" y="-10091"/>
                  <a:pt x="3892824" y="6516"/>
                  <a:pt x="4087469" y="0"/>
                </a:cubicBezTo>
                <a:cubicBezTo>
                  <a:pt x="4282114" y="-6516"/>
                  <a:pt x="4487997" y="-16222"/>
                  <a:pt x="4882642" y="0"/>
                </a:cubicBezTo>
                <a:cubicBezTo>
                  <a:pt x="4883127" y="9333"/>
                  <a:pt x="4883920" y="19699"/>
                  <a:pt x="4882642" y="27432"/>
                </a:cubicBezTo>
                <a:cubicBezTo>
                  <a:pt x="4665479" y="53358"/>
                  <a:pt x="4455363" y="34051"/>
                  <a:pt x="4282775" y="27432"/>
                </a:cubicBezTo>
                <a:cubicBezTo>
                  <a:pt x="4110187" y="20813"/>
                  <a:pt x="3781952" y="37808"/>
                  <a:pt x="3585254" y="27432"/>
                </a:cubicBezTo>
                <a:cubicBezTo>
                  <a:pt x="3388556" y="17056"/>
                  <a:pt x="3084641" y="41802"/>
                  <a:pt x="2887734" y="27432"/>
                </a:cubicBezTo>
                <a:cubicBezTo>
                  <a:pt x="2690827" y="13062"/>
                  <a:pt x="2491613" y="5294"/>
                  <a:pt x="2239040" y="27432"/>
                </a:cubicBezTo>
                <a:cubicBezTo>
                  <a:pt x="1986467" y="49570"/>
                  <a:pt x="1795483" y="63015"/>
                  <a:pt x="1443867" y="27432"/>
                </a:cubicBezTo>
                <a:cubicBezTo>
                  <a:pt x="1092251" y="-8151"/>
                  <a:pt x="850619" y="43704"/>
                  <a:pt x="648694" y="27432"/>
                </a:cubicBezTo>
                <a:cubicBezTo>
                  <a:pt x="446769" y="11160"/>
                  <a:pt x="306471" y="26408"/>
                  <a:pt x="0" y="27432"/>
                </a:cubicBezTo>
                <a:cubicBezTo>
                  <a:pt x="211" y="18145"/>
                  <a:pt x="120" y="648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8">
            <a:extLst>
              <a:ext uri="{FF2B5EF4-FFF2-40B4-BE49-F238E27FC236}">
                <a16:creationId xmlns:a16="http://schemas.microsoft.com/office/drawing/2014/main" id="{0B9047D3-179F-1652-1CCB-D26B9C963088}"/>
              </a:ext>
            </a:extLst>
          </p:cNvPr>
          <p:cNvSpPr txBox="1"/>
          <p:nvPr/>
        </p:nvSpPr>
        <p:spPr>
          <a:xfrm>
            <a:off x="946404" y="4210812"/>
            <a:ext cx="5143500" cy="511606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3300"/>
              <a:t>Hệ thống sử dụng Mongoose để quản lý MongoDB, AWS SDK để tích hợp dịch vụ đám mây, và Nest.js phối hợp với Next.js để xử lý và hiển thị dữ liệu, đảm bảo bảo mật, hiệu suất và khả năng mở rộng.</a:t>
            </a:r>
            <a:endParaRPr lang="en-US" sz="3300" dirty="0"/>
          </a:p>
        </p:txBody>
      </p:sp>
      <p:pic>
        <p:nvPicPr>
          <p:cNvPr id="5" name="Picture 4" descr="A diagram of a software process&#10;&#10;Description automatically generated">
            <a:extLst>
              <a:ext uri="{FF2B5EF4-FFF2-40B4-BE49-F238E27FC236}">
                <a16:creationId xmlns:a16="http://schemas.microsoft.com/office/drawing/2014/main" id="{CD03BF58-17CA-B365-75D1-A58398345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5023" y="960120"/>
            <a:ext cx="7948421" cy="83667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67FC6F4-E48A-FFFF-7F78-E7B4503B9D50}"/>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a:extLst>
              <a:ext uri="{FF2B5EF4-FFF2-40B4-BE49-F238E27FC236}">
                <a16:creationId xmlns:a16="http://schemas.microsoft.com/office/drawing/2014/main" id="{713AF79C-18BF-7481-6A07-1D56B6709675}"/>
              </a:ext>
            </a:extLst>
          </p:cNvPr>
          <p:cNvSpPr txBox="1"/>
          <p:nvPr/>
        </p:nvSpPr>
        <p:spPr>
          <a:xfrm>
            <a:off x="946404" y="959280"/>
            <a:ext cx="5143500" cy="25786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8100" kern="1200">
                <a:solidFill>
                  <a:schemeClr val="tx1"/>
                </a:solidFill>
                <a:latin typeface="+mj-lt"/>
                <a:ea typeface="+mj-ea"/>
                <a:cs typeface="+mj-cs"/>
              </a:rPr>
              <a:t>Sơ đồ hệ thống</a:t>
            </a: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4917" y="3860634"/>
            <a:ext cx="4882642" cy="27432"/>
          </a:xfrm>
          <a:custGeom>
            <a:avLst/>
            <a:gdLst>
              <a:gd name="connsiteX0" fmla="*/ 0 w 4882642"/>
              <a:gd name="connsiteY0" fmla="*/ 0 h 27432"/>
              <a:gd name="connsiteX1" fmla="*/ 648694 w 4882642"/>
              <a:gd name="connsiteY1" fmla="*/ 0 h 27432"/>
              <a:gd name="connsiteX2" fmla="*/ 1199735 w 4882642"/>
              <a:gd name="connsiteY2" fmla="*/ 0 h 27432"/>
              <a:gd name="connsiteX3" fmla="*/ 1799602 w 4882642"/>
              <a:gd name="connsiteY3" fmla="*/ 0 h 27432"/>
              <a:gd name="connsiteX4" fmla="*/ 2545949 w 4882642"/>
              <a:gd name="connsiteY4" fmla="*/ 0 h 27432"/>
              <a:gd name="connsiteX5" fmla="*/ 3194643 w 4882642"/>
              <a:gd name="connsiteY5" fmla="*/ 0 h 27432"/>
              <a:gd name="connsiteX6" fmla="*/ 3794510 w 4882642"/>
              <a:gd name="connsiteY6" fmla="*/ 0 h 27432"/>
              <a:gd name="connsiteX7" fmla="*/ 4882642 w 4882642"/>
              <a:gd name="connsiteY7" fmla="*/ 0 h 27432"/>
              <a:gd name="connsiteX8" fmla="*/ 4882642 w 4882642"/>
              <a:gd name="connsiteY8" fmla="*/ 27432 h 27432"/>
              <a:gd name="connsiteX9" fmla="*/ 4185122 w 4882642"/>
              <a:gd name="connsiteY9" fmla="*/ 27432 h 27432"/>
              <a:gd name="connsiteX10" fmla="*/ 3585254 w 4882642"/>
              <a:gd name="connsiteY10" fmla="*/ 27432 h 27432"/>
              <a:gd name="connsiteX11" fmla="*/ 2790081 w 4882642"/>
              <a:gd name="connsiteY11" fmla="*/ 27432 h 27432"/>
              <a:gd name="connsiteX12" fmla="*/ 2141387 w 4882642"/>
              <a:gd name="connsiteY12" fmla="*/ 27432 h 27432"/>
              <a:gd name="connsiteX13" fmla="*/ 1590346 w 4882642"/>
              <a:gd name="connsiteY13" fmla="*/ 27432 h 27432"/>
              <a:gd name="connsiteX14" fmla="*/ 844000 w 4882642"/>
              <a:gd name="connsiteY14" fmla="*/ 27432 h 27432"/>
              <a:gd name="connsiteX15" fmla="*/ 0 w 4882642"/>
              <a:gd name="connsiteY15" fmla="*/ 27432 h 27432"/>
              <a:gd name="connsiteX16" fmla="*/ 0 w 4882642"/>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2642" h="27432" fill="none" extrusionOk="0">
                <a:moveTo>
                  <a:pt x="0" y="0"/>
                </a:moveTo>
                <a:cubicBezTo>
                  <a:pt x="283896" y="15806"/>
                  <a:pt x="476914" y="-5705"/>
                  <a:pt x="648694" y="0"/>
                </a:cubicBezTo>
                <a:cubicBezTo>
                  <a:pt x="820474" y="5705"/>
                  <a:pt x="992491" y="-2560"/>
                  <a:pt x="1199735" y="0"/>
                </a:cubicBezTo>
                <a:cubicBezTo>
                  <a:pt x="1406979" y="2560"/>
                  <a:pt x="1535106" y="-12373"/>
                  <a:pt x="1799602" y="0"/>
                </a:cubicBezTo>
                <a:cubicBezTo>
                  <a:pt x="2064098" y="12373"/>
                  <a:pt x="2220857" y="34016"/>
                  <a:pt x="2545949" y="0"/>
                </a:cubicBezTo>
                <a:cubicBezTo>
                  <a:pt x="2871041" y="-34016"/>
                  <a:pt x="2930967" y="-6551"/>
                  <a:pt x="3194643" y="0"/>
                </a:cubicBezTo>
                <a:cubicBezTo>
                  <a:pt x="3458319" y="6551"/>
                  <a:pt x="3590719" y="-27970"/>
                  <a:pt x="3794510" y="0"/>
                </a:cubicBezTo>
                <a:cubicBezTo>
                  <a:pt x="3998301" y="27970"/>
                  <a:pt x="4343090" y="-39667"/>
                  <a:pt x="4882642" y="0"/>
                </a:cubicBezTo>
                <a:cubicBezTo>
                  <a:pt x="4881669" y="8304"/>
                  <a:pt x="4882164" y="21512"/>
                  <a:pt x="4882642" y="27432"/>
                </a:cubicBezTo>
                <a:cubicBezTo>
                  <a:pt x="4608564" y="7308"/>
                  <a:pt x="4394312" y="56256"/>
                  <a:pt x="4185122" y="27432"/>
                </a:cubicBezTo>
                <a:cubicBezTo>
                  <a:pt x="3975932" y="-1392"/>
                  <a:pt x="3827783" y="51583"/>
                  <a:pt x="3585254" y="27432"/>
                </a:cubicBezTo>
                <a:cubicBezTo>
                  <a:pt x="3342725" y="3281"/>
                  <a:pt x="3165015" y="17373"/>
                  <a:pt x="2790081" y="27432"/>
                </a:cubicBezTo>
                <a:cubicBezTo>
                  <a:pt x="2415147" y="37491"/>
                  <a:pt x="2453830" y="6816"/>
                  <a:pt x="2141387" y="27432"/>
                </a:cubicBezTo>
                <a:cubicBezTo>
                  <a:pt x="1828944" y="48048"/>
                  <a:pt x="1774219" y="17790"/>
                  <a:pt x="1590346" y="27432"/>
                </a:cubicBezTo>
                <a:cubicBezTo>
                  <a:pt x="1406473" y="37074"/>
                  <a:pt x="1200327" y="18527"/>
                  <a:pt x="844000" y="27432"/>
                </a:cubicBezTo>
                <a:cubicBezTo>
                  <a:pt x="487673" y="36337"/>
                  <a:pt x="322314" y="2648"/>
                  <a:pt x="0" y="27432"/>
                </a:cubicBezTo>
                <a:cubicBezTo>
                  <a:pt x="-1048" y="14992"/>
                  <a:pt x="-1120" y="7447"/>
                  <a:pt x="0" y="0"/>
                </a:cubicBezTo>
                <a:close/>
              </a:path>
              <a:path w="4882642" h="27432" stroke="0" extrusionOk="0">
                <a:moveTo>
                  <a:pt x="0" y="0"/>
                </a:moveTo>
                <a:cubicBezTo>
                  <a:pt x="238803" y="9040"/>
                  <a:pt x="494861" y="-4831"/>
                  <a:pt x="648694" y="0"/>
                </a:cubicBezTo>
                <a:cubicBezTo>
                  <a:pt x="802527" y="4831"/>
                  <a:pt x="991643" y="12575"/>
                  <a:pt x="1199735" y="0"/>
                </a:cubicBezTo>
                <a:cubicBezTo>
                  <a:pt x="1407827" y="-12575"/>
                  <a:pt x="1757315" y="9056"/>
                  <a:pt x="1994908" y="0"/>
                </a:cubicBezTo>
                <a:cubicBezTo>
                  <a:pt x="2232501" y="-9056"/>
                  <a:pt x="2370188" y="18797"/>
                  <a:pt x="2643602" y="0"/>
                </a:cubicBezTo>
                <a:cubicBezTo>
                  <a:pt x="2917016" y="-18797"/>
                  <a:pt x="3036387" y="10091"/>
                  <a:pt x="3292296" y="0"/>
                </a:cubicBezTo>
                <a:cubicBezTo>
                  <a:pt x="3548205" y="-10091"/>
                  <a:pt x="3892824" y="6516"/>
                  <a:pt x="4087469" y="0"/>
                </a:cubicBezTo>
                <a:cubicBezTo>
                  <a:pt x="4282114" y="-6516"/>
                  <a:pt x="4487997" y="-16222"/>
                  <a:pt x="4882642" y="0"/>
                </a:cubicBezTo>
                <a:cubicBezTo>
                  <a:pt x="4883127" y="9333"/>
                  <a:pt x="4883920" y="19699"/>
                  <a:pt x="4882642" y="27432"/>
                </a:cubicBezTo>
                <a:cubicBezTo>
                  <a:pt x="4665479" y="53358"/>
                  <a:pt x="4455363" y="34051"/>
                  <a:pt x="4282775" y="27432"/>
                </a:cubicBezTo>
                <a:cubicBezTo>
                  <a:pt x="4110187" y="20813"/>
                  <a:pt x="3781952" y="37808"/>
                  <a:pt x="3585254" y="27432"/>
                </a:cubicBezTo>
                <a:cubicBezTo>
                  <a:pt x="3388556" y="17056"/>
                  <a:pt x="3084641" y="41802"/>
                  <a:pt x="2887734" y="27432"/>
                </a:cubicBezTo>
                <a:cubicBezTo>
                  <a:pt x="2690827" y="13062"/>
                  <a:pt x="2491613" y="5294"/>
                  <a:pt x="2239040" y="27432"/>
                </a:cubicBezTo>
                <a:cubicBezTo>
                  <a:pt x="1986467" y="49570"/>
                  <a:pt x="1795483" y="63015"/>
                  <a:pt x="1443867" y="27432"/>
                </a:cubicBezTo>
                <a:cubicBezTo>
                  <a:pt x="1092251" y="-8151"/>
                  <a:pt x="850619" y="43704"/>
                  <a:pt x="648694" y="27432"/>
                </a:cubicBezTo>
                <a:cubicBezTo>
                  <a:pt x="446769" y="11160"/>
                  <a:pt x="306471" y="26408"/>
                  <a:pt x="0" y="27432"/>
                </a:cubicBezTo>
                <a:cubicBezTo>
                  <a:pt x="211" y="18145"/>
                  <a:pt x="120" y="648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8">
            <a:extLst>
              <a:ext uri="{FF2B5EF4-FFF2-40B4-BE49-F238E27FC236}">
                <a16:creationId xmlns:a16="http://schemas.microsoft.com/office/drawing/2014/main" id="{4B4FAF14-592D-CF5D-2176-A83BA805E095}"/>
              </a:ext>
            </a:extLst>
          </p:cNvPr>
          <p:cNvSpPr txBox="1"/>
          <p:nvPr/>
        </p:nvSpPr>
        <p:spPr>
          <a:xfrm>
            <a:off x="946404" y="4210812"/>
            <a:ext cx="5143500" cy="511606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3300" dirty="0" err="1"/>
              <a:t>Hệ</a:t>
            </a:r>
            <a:r>
              <a:rPr lang="en-US" sz="3300" dirty="0"/>
              <a:t> </a:t>
            </a:r>
            <a:r>
              <a:rPr lang="en-US" sz="3300" dirty="0" err="1"/>
              <a:t>thống</a:t>
            </a:r>
            <a:r>
              <a:rPr lang="en-US" sz="3300" dirty="0"/>
              <a:t> </a:t>
            </a:r>
            <a:r>
              <a:rPr lang="en-US" sz="3300" dirty="0" err="1"/>
              <a:t>sử</a:t>
            </a:r>
            <a:r>
              <a:rPr lang="en-US" sz="3300" dirty="0"/>
              <a:t> </a:t>
            </a:r>
            <a:r>
              <a:rPr lang="en-US" sz="3300" dirty="0" err="1"/>
              <a:t>dụng</a:t>
            </a:r>
            <a:r>
              <a:rPr lang="en-US" sz="3300" dirty="0"/>
              <a:t> Mongoose </a:t>
            </a:r>
            <a:r>
              <a:rPr lang="en-US" sz="3300" dirty="0" err="1"/>
              <a:t>để</a:t>
            </a:r>
            <a:r>
              <a:rPr lang="en-US" sz="3300" dirty="0"/>
              <a:t> </a:t>
            </a:r>
            <a:r>
              <a:rPr lang="en-US" sz="3300" dirty="0" err="1"/>
              <a:t>quản</a:t>
            </a:r>
            <a:r>
              <a:rPr lang="en-US" sz="3300" dirty="0"/>
              <a:t> </a:t>
            </a:r>
            <a:r>
              <a:rPr lang="en-US" sz="3300" dirty="0" err="1"/>
              <a:t>lý</a:t>
            </a:r>
            <a:r>
              <a:rPr lang="en-US" sz="3300" dirty="0"/>
              <a:t> MongoDB, AWS SDK </a:t>
            </a:r>
            <a:r>
              <a:rPr lang="en-US" sz="3300" dirty="0" err="1"/>
              <a:t>để</a:t>
            </a:r>
            <a:r>
              <a:rPr lang="en-US" sz="3300" dirty="0"/>
              <a:t> </a:t>
            </a:r>
            <a:r>
              <a:rPr lang="en-US" sz="3300" dirty="0" err="1"/>
              <a:t>tích</a:t>
            </a:r>
            <a:r>
              <a:rPr lang="en-US" sz="3300" dirty="0"/>
              <a:t> </a:t>
            </a:r>
            <a:r>
              <a:rPr lang="en-US" sz="3300" dirty="0" err="1"/>
              <a:t>hợp</a:t>
            </a:r>
            <a:r>
              <a:rPr lang="en-US" sz="3300" dirty="0"/>
              <a:t> </a:t>
            </a:r>
            <a:r>
              <a:rPr lang="en-US" sz="3300" dirty="0" err="1"/>
              <a:t>dịch</a:t>
            </a:r>
            <a:r>
              <a:rPr lang="en-US" sz="3300" dirty="0"/>
              <a:t> </a:t>
            </a:r>
            <a:r>
              <a:rPr lang="en-US" sz="3300" dirty="0" err="1"/>
              <a:t>vụ</a:t>
            </a:r>
            <a:r>
              <a:rPr lang="en-US" sz="3300" dirty="0"/>
              <a:t> </a:t>
            </a:r>
            <a:r>
              <a:rPr lang="en-US" sz="3300" dirty="0" err="1"/>
              <a:t>đám</a:t>
            </a:r>
            <a:r>
              <a:rPr lang="en-US" sz="3300" dirty="0"/>
              <a:t> </a:t>
            </a:r>
            <a:r>
              <a:rPr lang="en-US" sz="3300" dirty="0" err="1"/>
              <a:t>mây</a:t>
            </a:r>
            <a:r>
              <a:rPr lang="en-US" sz="3300" dirty="0"/>
              <a:t>, </a:t>
            </a:r>
            <a:r>
              <a:rPr lang="en-US" sz="3300" dirty="0" err="1"/>
              <a:t>và</a:t>
            </a:r>
            <a:r>
              <a:rPr lang="en-US" sz="3300" dirty="0"/>
              <a:t> Nest.js </a:t>
            </a:r>
            <a:r>
              <a:rPr lang="en-US" sz="3300" dirty="0" err="1"/>
              <a:t>phối</a:t>
            </a:r>
            <a:r>
              <a:rPr lang="en-US" sz="3300" dirty="0"/>
              <a:t> </a:t>
            </a:r>
            <a:r>
              <a:rPr lang="en-US" sz="3300" dirty="0" err="1"/>
              <a:t>hợp</a:t>
            </a:r>
            <a:r>
              <a:rPr lang="en-US" sz="3300" dirty="0"/>
              <a:t> </a:t>
            </a:r>
            <a:r>
              <a:rPr lang="en-US" sz="3300" dirty="0" err="1"/>
              <a:t>với</a:t>
            </a:r>
            <a:r>
              <a:rPr lang="en-US" sz="3300" dirty="0"/>
              <a:t> Next.js </a:t>
            </a:r>
            <a:r>
              <a:rPr lang="en-US" sz="3300" dirty="0" err="1"/>
              <a:t>để</a:t>
            </a:r>
            <a:r>
              <a:rPr lang="en-US" sz="3300" dirty="0"/>
              <a:t> </a:t>
            </a:r>
            <a:r>
              <a:rPr lang="en-US" sz="3300" dirty="0" err="1"/>
              <a:t>xử</a:t>
            </a:r>
            <a:r>
              <a:rPr lang="en-US" sz="3300" dirty="0"/>
              <a:t> </a:t>
            </a:r>
            <a:r>
              <a:rPr lang="en-US" sz="3300" dirty="0" err="1"/>
              <a:t>lý</a:t>
            </a:r>
            <a:r>
              <a:rPr lang="en-US" sz="3300" dirty="0"/>
              <a:t> </a:t>
            </a:r>
            <a:r>
              <a:rPr lang="en-US" sz="3300" dirty="0" err="1"/>
              <a:t>và</a:t>
            </a:r>
            <a:r>
              <a:rPr lang="en-US" sz="3300" dirty="0"/>
              <a:t> </a:t>
            </a:r>
            <a:r>
              <a:rPr lang="en-US" sz="3300" dirty="0" err="1"/>
              <a:t>hiển</a:t>
            </a:r>
            <a:r>
              <a:rPr lang="en-US" sz="3300" dirty="0"/>
              <a:t> </a:t>
            </a:r>
            <a:r>
              <a:rPr lang="en-US" sz="3300" dirty="0" err="1"/>
              <a:t>thị</a:t>
            </a:r>
            <a:r>
              <a:rPr lang="en-US" sz="3300" dirty="0"/>
              <a:t> </a:t>
            </a:r>
            <a:r>
              <a:rPr lang="en-US" sz="3300" dirty="0" err="1"/>
              <a:t>dữ</a:t>
            </a:r>
            <a:r>
              <a:rPr lang="en-US" sz="3300" dirty="0"/>
              <a:t> </a:t>
            </a:r>
            <a:r>
              <a:rPr lang="en-US" sz="3300" dirty="0" err="1"/>
              <a:t>liệu</a:t>
            </a:r>
            <a:r>
              <a:rPr lang="en-US" sz="3300" dirty="0"/>
              <a:t>, </a:t>
            </a:r>
            <a:r>
              <a:rPr lang="en-US" sz="3300" dirty="0" err="1"/>
              <a:t>đảm</a:t>
            </a:r>
            <a:r>
              <a:rPr lang="en-US" sz="3300" dirty="0"/>
              <a:t> </a:t>
            </a:r>
            <a:r>
              <a:rPr lang="en-US" sz="3300" dirty="0" err="1"/>
              <a:t>bảo</a:t>
            </a:r>
            <a:r>
              <a:rPr lang="en-US" sz="3300" dirty="0"/>
              <a:t> </a:t>
            </a:r>
            <a:r>
              <a:rPr lang="en-US" sz="3300" dirty="0" err="1"/>
              <a:t>bảo</a:t>
            </a:r>
            <a:r>
              <a:rPr lang="en-US" sz="3300" dirty="0"/>
              <a:t> </a:t>
            </a:r>
            <a:r>
              <a:rPr lang="en-US" sz="3300" dirty="0" err="1"/>
              <a:t>mật</a:t>
            </a:r>
            <a:r>
              <a:rPr lang="en-US" sz="3300" dirty="0"/>
              <a:t>, </a:t>
            </a:r>
            <a:r>
              <a:rPr lang="en-US" sz="3300" dirty="0" err="1"/>
              <a:t>hiệu</a:t>
            </a:r>
            <a:r>
              <a:rPr lang="en-US" sz="3300" dirty="0"/>
              <a:t> </a:t>
            </a:r>
            <a:r>
              <a:rPr lang="en-US" sz="3300" dirty="0" err="1"/>
              <a:t>suất</a:t>
            </a:r>
            <a:r>
              <a:rPr lang="en-US" sz="3300" dirty="0"/>
              <a:t> </a:t>
            </a:r>
            <a:r>
              <a:rPr lang="en-US" sz="3300" dirty="0" err="1"/>
              <a:t>và</a:t>
            </a:r>
            <a:r>
              <a:rPr lang="en-US" sz="3300" dirty="0"/>
              <a:t> </a:t>
            </a:r>
            <a:r>
              <a:rPr lang="en-US" sz="3300" dirty="0" err="1"/>
              <a:t>khả</a:t>
            </a:r>
            <a:r>
              <a:rPr lang="en-US" sz="3300" dirty="0"/>
              <a:t> </a:t>
            </a:r>
            <a:r>
              <a:rPr lang="en-US" sz="3300" dirty="0" err="1"/>
              <a:t>năng</a:t>
            </a:r>
            <a:r>
              <a:rPr lang="en-US" sz="3300" dirty="0"/>
              <a:t> </a:t>
            </a:r>
            <a:r>
              <a:rPr lang="en-US" sz="3300" dirty="0" err="1"/>
              <a:t>mở</a:t>
            </a:r>
            <a:r>
              <a:rPr lang="en-US" sz="3300" dirty="0"/>
              <a:t> </a:t>
            </a:r>
            <a:r>
              <a:rPr lang="en-US" sz="3300" dirty="0" err="1"/>
              <a:t>rộng</a:t>
            </a:r>
            <a:r>
              <a:rPr lang="en-US" sz="3300" dirty="0"/>
              <a:t>.</a:t>
            </a:r>
          </a:p>
        </p:txBody>
      </p:sp>
      <p:pic>
        <p:nvPicPr>
          <p:cNvPr id="2" name="Picture 1" descr="A diagram of a system&#10;&#10;Description automatically generated">
            <a:extLst>
              <a:ext uri="{FF2B5EF4-FFF2-40B4-BE49-F238E27FC236}">
                <a16:creationId xmlns:a16="http://schemas.microsoft.com/office/drawing/2014/main" id="{0710096C-AEBC-7ABD-99B9-144B5A3D8A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4405" y="960120"/>
            <a:ext cx="9069657" cy="8366760"/>
          </a:xfrm>
          <a:prstGeom prst="rect">
            <a:avLst/>
          </a:prstGeom>
        </p:spPr>
      </p:pic>
    </p:spTree>
    <p:extLst>
      <p:ext uri="{BB962C8B-B14F-4D97-AF65-F5344CB8AC3E}">
        <p14:creationId xmlns:p14="http://schemas.microsoft.com/office/powerpoint/2010/main" val="9508939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0B2AA65-8D64-E264-A52F-5094F19B7406}"/>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61A2117-8530-1EDA-63B7-FDC836A74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a:extLst>
              <a:ext uri="{FF2B5EF4-FFF2-40B4-BE49-F238E27FC236}">
                <a16:creationId xmlns:a16="http://schemas.microsoft.com/office/drawing/2014/main" id="{201BF15B-FC38-6717-F262-17026D59F973}"/>
              </a:ext>
            </a:extLst>
          </p:cNvPr>
          <p:cNvSpPr txBox="1"/>
          <p:nvPr/>
        </p:nvSpPr>
        <p:spPr>
          <a:xfrm>
            <a:off x="946404" y="959280"/>
            <a:ext cx="5143500" cy="25786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8100" kern="1200" dirty="0" err="1">
                <a:solidFill>
                  <a:schemeClr val="tx1"/>
                </a:solidFill>
                <a:latin typeface="+mj-lt"/>
                <a:ea typeface="+mj-ea"/>
                <a:cs typeface="+mj-cs"/>
              </a:rPr>
              <a:t>Sơ</a:t>
            </a:r>
            <a:r>
              <a:rPr lang="en-US" sz="8100" kern="1200" dirty="0">
                <a:solidFill>
                  <a:schemeClr val="tx1"/>
                </a:solidFill>
                <a:latin typeface="+mj-lt"/>
                <a:ea typeface="+mj-ea"/>
                <a:cs typeface="+mj-cs"/>
              </a:rPr>
              <a:t> </a:t>
            </a:r>
            <a:r>
              <a:rPr lang="en-US" sz="8100" kern="1200" dirty="0" err="1">
                <a:solidFill>
                  <a:schemeClr val="tx1"/>
                </a:solidFill>
                <a:latin typeface="+mj-lt"/>
                <a:ea typeface="+mj-ea"/>
                <a:cs typeface="+mj-cs"/>
              </a:rPr>
              <a:t>đồ</a:t>
            </a:r>
            <a:r>
              <a:rPr lang="en-US" sz="8100" dirty="0">
                <a:latin typeface="+mj-lt"/>
                <a:ea typeface="+mj-ea"/>
                <a:cs typeface="+mj-cs"/>
              </a:rPr>
              <a:t> </a:t>
            </a:r>
            <a:r>
              <a:rPr lang="en-US" sz="8100" dirty="0" err="1">
                <a:latin typeface="+mj-lt"/>
                <a:ea typeface="+mj-ea"/>
                <a:cs typeface="+mj-cs"/>
              </a:rPr>
              <a:t>lớp</a:t>
            </a:r>
            <a:endParaRPr lang="en-US" sz="8100"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C99C5F0D-9610-ADE1-D51E-02E03A5F9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4917" y="3860634"/>
            <a:ext cx="4882642" cy="27432"/>
          </a:xfrm>
          <a:custGeom>
            <a:avLst/>
            <a:gdLst>
              <a:gd name="connsiteX0" fmla="*/ 0 w 4882642"/>
              <a:gd name="connsiteY0" fmla="*/ 0 h 27432"/>
              <a:gd name="connsiteX1" fmla="*/ 648694 w 4882642"/>
              <a:gd name="connsiteY1" fmla="*/ 0 h 27432"/>
              <a:gd name="connsiteX2" fmla="*/ 1199735 w 4882642"/>
              <a:gd name="connsiteY2" fmla="*/ 0 h 27432"/>
              <a:gd name="connsiteX3" fmla="*/ 1799602 w 4882642"/>
              <a:gd name="connsiteY3" fmla="*/ 0 h 27432"/>
              <a:gd name="connsiteX4" fmla="*/ 2545949 w 4882642"/>
              <a:gd name="connsiteY4" fmla="*/ 0 h 27432"/>
              <a:gd name="connsiteX5" fmla="*/ 3194643 w 4882642"/>
              <a:gd name="connsiteY5" fmla="*/ 0 h 27432"/>
              <a:gd name="connsiteX6" fmla="*/ 3794510 w 4882642"/>
              <a:gd name="connsiteY6" fmla="*/ 0 h 27432"/>
              <a:gd name="connsiteX7" fmla="*/ 4882642 w 4882642"/>
              <a:gd name="connsiteY7" fmla="*/ 0 h 27432"/>
              <a:gd name="connsiteX8" fmla="*/ 4882642 w 4882642"/>
              <a:gd name="connsiteY8" fmla="*/ 27432 h 27432"/>
              <a:gd name="connsiteX9" fmla="*/ 4185122 w 4882642"/>
              <a:gd name="connsiteY9" fmla="*/ 27432 h 27432"/>
              <a:gd name="connsiteX10" fmla="*/ 3585254 w 4882642"/>
              <a:gd name="connsiteY10" fmla="*/ 27432 h 27432"/>
              <a:gd name="connsiteX11" fmla="*/ 2790081 w 4882642"/>
              <a:gd name="connsiteY11" fmla="*/ 27432 h 27432"/>
              <a:gd name="connsiteX12" fmla="*/ 2141387 w 4882642"/>
              <a:gd name="connsiteY12" fmla="*/ 27432 h 27432"/>
              <a:gd name="connsiteX13" fmla="*/ 1590346 w 4882642"/>
              <a:gd name="connsiteY13" fmla="*/ 27432 h 27432"/>
              <a:gd name="connsiteX14" fmla="*/ 844000 w 4882642"/>
              <a:gd name="connsiteY14" fmla="*/ 27432 h 27432"/>
              <a:gd name="connsiteX15" fmla="*/ 0 w 4882642"/>
              <a:gd name="connsiteY15" fmla="*/ 27432 h 27432"/>
              <a:gd name="connsiteX16" fmla="*/ 0 w 4882642"/>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2642" h="27432" fill="none" extrusionOk="0">
                <a:moveTo>
                  <a:pt x="0" y="0"/>
                </a:moveTo>
                <a:cubicBezTo>
                  <a:pt x="283896" y="15806"/>
                  <a:pt x="476914" y="-5705"/>
                  <a:pt x="648694" y="0"/>
                </a:cubicBezTo>
                <a:cubicBezTo>
                  <a:pt x="820474" y="5705"/>
                  <a:pt x="992491" y="-2560"/>
                  <a:pt x="1199735" y="0"/>
                </a:cubicBezTo>
                <a:cubicBezTo>
                  <a:pt x="1406979" y="2560"/>
                  <a:pt x="1535106" y="-12373"/>
                  <a:pt x="1799602" y="0"/>
                </a:cubicBezTo>
                <a:cubicBezTo>
                  <a:pt x="2064098" y="12373"/>
                  <a:pt x="2220857" y="34016"/>
                  <a:pt x="2545949" y="0"/>
                </a:cubicBezTo>
                <a:cubicBezTo>
                  <a:pt x="2871041" y="-34016"/>
                  <a:pt x="2930967" y="-6551"/>
                  <a:pt x="3194643" y="0"/>
                </a:cubicBezTo>
                <a:cubicBezTo>
                  <a:pt x="3458319" y="6551"/>
                  <a:pt x="3590719" y="-27970"/>
                  <a:pt x="3794510" y="0"/>
                </a:cubicBezTo>
                <a:cubicBezTo>
                  <a:pt x="3998301" y="27970"/>
                  <a:pt x="4343090" y="-39667"/>
                  <a:pt x="4882642" y="0"/>
                </a:cubicBezTo>
                <a:cubicBezTo>
                  <a:pt x="4881669" y="8304"/>
                  <a:pt x="4882164" y="21512"/>
                  <a:pt x="4882642" y="27432"/>
                </a:cubicBezTo>
                <a:cubicBezTo>
                  <a:pt x="4608564" y="7308"/>
                  <a:pt x="4394312" y="56256"/>
                  <a:pt x="4185122" y="27432"/>
                </a:cubicBezTo>
                <a:cubicBezTo>
                  <a:pt x="3975932" y="-1392"/>
                  <a:pt x="3827783" y="51583"/>
                  <a:pt x="3585254" y="27432"/>
                </a:cubicBezTo>
                <a:cubicBezTo>
                  <a:pt x="3342725" y="3281"/>
                  <a:pt x="3165015" y="17373"/>
                  <a:pt x="2790081" y="27432"/>
                </a:cubicBezTo>
                <a:cubicBezTo>
                  <a:pt x="2415147" y="37491"/>
                  <a:pt x="2453830" y="6816"/>
                  <a:pt x="2141387" y="27432"/>
                </a:cubicBezTo>
                <a:cubicBezTo>
                  <a:pt x="1828944" y="48048"/>
                  <a:pt x="1774219" y="17790"/>
                  <a:pt x="1590346" y="27432"/>
                </a:cubicBezTo>
                <a:cubicBezTo>
                  <a:pt x="1406473" y="37074"/>
                  <a:pt x="1200327" y="18527"/>
                  <a:pt x="844000" y="27432"/>
                </a:cubicBezTo>
                <a:cubicBezTo>
                  <a:pt x="487673" y="36337"/>
                  <a:pt x="322314" y="2648"/>
                  <a:pt x="0" y="27432"/>
                </a:cubicBezTo>
                <a:cubicBezTo>
                  <a:pt x="-1048" y="14992"/>
                  <a:pt x="-1120" y="7447"/>
                  <a:pt x="0" y="0"/>
                </a:cubicBezTo>
                <a:close/>
              </a:path>
              <a:path w="4882642" h="27432" stroke="0" extrusionOk="0">
                <a:moveTo>
                  <a:pt x="0" y="0"/>
                </a:moveTo>
                <a:cubicBezTo>
                  <a:pt x="238803" y="9040"/>
                  <a:pt x="494861" y="-4831"/>
                  <a:pt x="648694" y="0"/>
                </a:cubicBezTo>
                <a:cubicBezTo>
                  <a:pt x="802527" y="4831"/>
                  <a:pt x="991643" y="12575"/>
                  <a:pt x="1199735" y="0"/>
                </a:cubicBezTo>
                <a:cubicBezTo>
                  <a:pt x="1407827" y="-12575"/>
                  <a:pt x="1757315" y="9056"/>
                  <a:pt x="1994908" y="0"/>
                </a:cubicBezTo>
                <a:cubicBezTo>
                  <a:pt x="2232501" y="-9056"/>
                  <a:pt x="2370188" y="18797"/>
                  <a:pt x="2643602" y="0"/>
                </a:cubicBezTo>
                <a:cubicBezTo>
                  <a:pt x="2917016" y="-18797"/>
                  <a:pt x="3036387" y="10091"/>
                  <a:pt x="3292296" y="0"/>
                </a:cubicBezTo>
                <a:cubicBezTo>
                  <a:pt x="3548205" y="-10091"/>
                  <a:pt x="3892824" y="6516"/>
                  <a:pt x="4087469" y="0"/>
                </a:cubicBezTo>
                <a:cubicBezTo>
                  <a:pt x="4282114" y="-6516"/>
                  <a:pt x="4487997" y="-16222"/>
                  <a:pt x="4882642" y="0"/>
                </a:cubicBezTo>
                <a:cubicBezTo>
                  <a:pt x="4883127" y="9333"/>
                  <a:pt x="4883920" y="19699"/>
                  <a:pt x="4882642" y="27432"/>
                </a:cubicBezTo>
                <a:cubicBezTo>
                  <a:pt x="4665479" y="53358"/>
                  <a:pt x="4455363" y="34051"/>
                  <a:pt x="4282775" y="27432"/>
                </a:cubicBezTo>
                <a:cubicBezTo>
                  <a:pt x="4110187" y="20813"/>
                  <a:pt x="3781952" y="37808"/>
                  <a:pt x="3585254" y="27432"/>
                </a:cubicBezTo>
                <a:cubicBezTo>
                  <a:pt x="3388556" y="17056"/>
                  <a:pt x="3084641" y="41802"/>
                  <a:pt x="2887734" y="27432"/>
                </a:cubicBezTo>
                <a:cubicBezTo>
                  <a:pt x="2690827" y="13062"/>
                  <a:pt x="2491613" y="5294"/>
                  <a:pt x="2239040" y="27432"/>
                </a:cubicBezTo>
                <a:cubicBezTo>
                  <a:pt x="1986467" y="49570"/>
                  <a:pt x="1795483" y="63015"/>
                  <a:pt x="1443867" y="27432"/>
                </a:cubicBezTo>
                <a:cubicBezTo>
                  <a:pt x="1092251" y="-8151"/>
                  <a:pt x="850619" y="43704"/>
                  <a:pt x="648694" y="27432"/>
                </a:cubicBezTo>
                <a:cubicBezTo>
                  <a:pt x="446769" y="11160"/>
                  <a:pt x="306471" y="26408"/>
                  <a:pt x="0" y="27432"/>
                </a:cubicBezTo>
                <a:cubicBezTo>
                  <a:pt x="211" y="18145"/>
                  <a:pt x="120" y="648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diagram of a computer flowchart&#10;&#10;Description automatically generated">
            <a:extLst>
              <a:ext uri="{FF2B5EF4-FFF2-40B4-BE49-F238E27FC236}">
                <a16:creationId xmlns:a16="http://schemas.microsoft.com/office/drawing/2014/main" id="{2BF89F27-E9AB-32AD-3058-C0951324100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05600" y="800100"/>
            <a:ext cx="10617483" cy="8839200"/>
          </a:xfrm>
          <a:prstGeom prst="rect">
            <a:avLst/>
          </a:prstGeom>
        </p:spPr>
      </p:pic>
    </p:spTree>
    <p:extLst>
      <p:ext uri="{BB962C8B-B14F-4D97-AF65-F5344CB8AC3E}">
        <p14:creationId xmlns:p14="http://schemas.microsoft.com/office/powerpoint/2010/main" val="2897995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0" y="2530107"/>
            <a:ext cx="9873489" cy="6807080"/>
          </a:xfrm>
          <a:custGeom>
            <a:avLst/>
            <a:gdLst/>
            <a:ahLst/>
            <a:cxnLst/>
            <a:rect l="l" t="t" r="r" b="b"/>
            <a:pathLst>
              <a:path w="9873489" h="6807080">
                <a:moveTo>
                  <a:pt x="0" y="0"/>
                </a:moveTo>
                <a:lnTo>
                  <a:pt x="9873489" y="0"/>
                </a:lnTo>
                <a:lnTo>
                  <a:pt x="9873489" y="6807080"/>
                </a:lnTo>
                <a:lnTo>
                  <a:pt x="0" y="6807080"/>
                </a:lnTo>
                <a:lnTo>
                  <a:pt x="0" y="0"/>
                </a:lnTo>
                <a:close/>
              </a:path>
            </a:pathLst>
          </a:custGeom>
          <a:blipFill>
            <a:blip r:embed="rId2"/>
            <a:stretch>
              <a:fillRect t="-3149" b="-3149"/>
            </a:stretch>
          </a:blipFill>
        </p:spPr>
        <p:txBody>
          <a:bodyPr/>
          <a:lstStyle/>
          <a:p>
            <a:endParaRPr lang="en-US"/>
          </a:p>
        </p:txBody>
      </p:sp>
      <p:sp>
        <p:nvSpPr>
          <p:cNvPr id="3" name="Freeform 3"/>
          <p:cNvSpPr/>
          <p:nvPr/>
        </p:nvSpPr>
        <p:spPr>
          <a:xfrm>
            <a:off x="10254088" y="5758362"/>
            <a:ext cx="7519973" cy="4193687"/>
          </a:xfrm>
          <a:custGeom>
            <a:avLst/>
            <a:gdLst/>
            <a:ahLst/>
            <a:cxnLst/>
            <a:rect l="l" t="t" r="r" b="b"/>
            <a:pathLst>
              <a:path w="7519973" h="4193687">
                <a:moveTo>
                  <a:pt x="0" y="0"/>
                </a:moveTo>
                <a:lnTo>
                  <a:pt x="7519973" y="0"/>
                </a:lnTo>
                <a:lnTo>
                  <a:pt x="7519973" y="4193686"/>
                </a:lnTo>
                <a:lnTo>
                  <a:pt x="0" y="4193686"/>
                </a:lnTo>
                <a:lnTo>
                  <a:pt x="0" y="0"/>
                </a:lnTo>
                <a:close/>
              </a:path>
            </a:pathLst>
          </a:custGeom>
          <a:blipFill>
            <a:blip r:embed="rId3"/>
            <a:stretch>
              <a:fillRect t="-1603" b="-1603"/>
            </a:stretch>
          </a:blipFill>
        </p:spPr>
        <p:txBody>
          <a:bodyPr/>
          <a:lstStyle/>
          <a:p>
            <a:endParaRPr lang="en-US"/>
          </a:p>
        </p:txBody>
      </p:sp>
      <p:sp>
        <p:nvSpPr>
          <p:cNvPr id="4" name="Freeform 4"/>
          <p:cNvSpPr/>
          <p:nvPr/>
        </p:nvSpPr>
        <p:spPr>
          <a:xfrm>
            <a:off x="14345598" y="2765744"/>
            <a:ext cx="2544375" cy="2544375"/>
          </a:xfrm>
          <a:custGeom>
            <a:avLst/>
            <a:gdLst/>
            <a:ahLst/>
            <a:cxnLst/>
            <a:rect l="l" t="t" r="r" b="b"/>
            <a:pathLst>
              <a:path w="2544375" h="2544375">
                <a:moveTo>
                  <a:pt x="0" y="0"/>
                </a:moveTo>
                <a:lnTo>
                  <a:pt x="2544375" y="0"/>
                </a:lnTo>
                <a:lnTo>
                  <a:pt x="2544375" y="2544375"/>
                </a:lnTo>
                <a:lnTo>
                  <a:pt x="0" y="2544375"/>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7636243" y="1301053"/>
            <a:ext cx="5549057" cy="1047750"/>
          </a:xfrm>
          <a:prstGeom prst="rect">
            <a:avLst/>
          </a:prstGeom>
        </p:spPr>
        <p:txBody>
          <a:bodyPr lIns="0" tIns="0" rIns="0" bIns="0" rtlCol="0" anchor="t">
            <a:spAutoFit/>
          </a:bodyPr>
          <a:lstStyle/>
          <a:p>
            <a:pPr algn="ctr">
              <a:lnSpc>
                <a:spcPts val="8399"/>
              </a:lnSpc>
              <a:spcBef>
                <a:spcPct val="0"/>
              </a:spcBef>
            </a:pPr>
            <a:r>
              <a:rPr lang="en-US" sz="6999" dirty="0">
                <a:solidFill>
                  <a:srgbClr val="FFFFFF"/>
                </a:solidFill>
                <a:latin typeface="Muli Semi-Bold"/>
              </a:rPr>
              <a:t>RAG Chatbot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933742" y="4447159"/>
            <a:ext cx="4129818" cy="4114800"/>
          </a:xfrm>
          <a:custGeom>
            <a:avLst/>
            <a:gdLst/>
            <a:ahLst/>
            <a:cxnLst/>
            <a:rect l="l" t="t" r="r" b="b"/>
            <a:pathLst>
              <a:path w="4129818" h="4114800">
                <a:moveTo>
                  <a:pt x="0" y="0"/>
                </a:moveTo>
                <a:lnTo>
                  <a:pt x="4129818" y="0"/>
                </a:lnTo>
                <a:lnTo>
                  <a:pt x="412981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4549232" y="6282040"/>
            <a:ext cx="2710068" cy="2675576"/>
          </a:xfrm>
          <a:custGeom>
            <a:avLst/>
            <a:gdLst/>
            <a:ahLst/>
            <a:cxnLst/>
            <a:rect l="l" t="t" r="r" b="b"/>
            <a:pathLst>
              <a:path w="2710068" h="2675576">
                <a:moveTo>
                  <a:pt x="0" y="0"/>
                </a:moveTo>
                <a:lnTo>
                  <a:pt x="2710068" y="0"/>
                </a:lnTo>
                <a:lnTo>
                  <a:pt x="2710068" y="2675576"/>
                </a:lnTo>
                <a:lnTo>
                  <a:pt x="0" y="26755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3552102" y="1221739"/>
            <a:ext cx="11137999" cy="2099742"/>
          </a:xfrm>
          <a:prstGeom prst="rect">
            <a:avLst/>
          </a:prstGeom>
        </p:spPr>
        <p:txBody>
          <a:bodyPr lIns="0" tIns="0" rIns="0" bIns="0" rtlCol="0" anchor="t">
            <a:spAutoFit/>
          </a:bodyPr>
          <a:lstStyle/>
          <a:p>
            <a:pPr algn="ctr">
              <a:lnSpc>
                <a:spcPts val="8399"/>
              </a:lnSpc>
              <a:spcBef>
                <a:spcPct val="0"/>
              </a:spcBef>
            </a:pPr>
            <a:r>
              <a:rPr lang="en-US" sz="6999" dirty="0">
                <a:solidFill>
                  <a:srgbClr val="FFFFFF"/>
                </a:solidFill>
                <a:latin typeface="Muli Semi-Bold"/>
              </a:rPr>
              <a:t>Cloud Computing </a:t>
            </a:r>
            <a:r>
              <a:rPr lang="en-US" sz="6999" dirty="0" err="1">
                <a:solidFill>
                  <a:srgbClr val="FFFFFF"/>
                </a:solidFill>
                <a:latin typeface="Muli Semi-Bold"/>
              </a:rPr>
              <a:t>với</a:t>
            </a:r>
            <a:r>
              <a:rPr lang="en-US" sz="6999" dirty="0">
                <a:solidFill>
                  <a:srgbClr val="FFFFFF"/>
                </a:solidFill>
                <a:latin typeface="Muli Semi-Bold"/>
              </a:rPr>
              <a:t> Google Cloud</a:t>
            </a:r>
          </a:p>
        </p:txBody>
      </p:sp>
      <p:sp>
        <p:nvSpPr>
          <p:cNvPr id="5" name="TextBox 5"/>
          <p:cNvSpPr txBox="1"/>
          <p:nvPr/>
        </p:nvSpPr>
        <p:spPr>
          <a:xfrm>
            <a:off x="5301801" y="3893166"/>
            <a:ext cx="10743334" cy="1795363"/>
          </a:xfrm>
          <a:prstGeom prst="rect">
            <a:avLst/>
          </a:prstGeom>
        </p:spPr>
        <p:txBody>
          <a:bodyPr lIns="0" tIns="0" rIns="0" bIns="0" rtlCol="0" anchor="t">
            <a:spAutoFit/>
          </a:bodyPr>
          <a:lstStyle/>
          <a:p>
            <a:pPr algn="l">
              <a:lnSpc>
                <a:spcPts val="2803"/>
              </a:lnSpc>
              <a:spcBef>
                <a:spcPct val="0"/>
              </a:spcBef>
            </a:pPr>
            <a:r>
              <a:rPr lang="en-US" sz="2335" dirty="0">
                <a:solidFill>
                  <a:srgbClr val="FFFFFF"/>
                </a:solidFill>
                <a:latin typeface="Muli Semi-Bold"/>
              </a:rPr>
              <a:t>Cloud Computing </a:t>
            </a:r>
            <a:r>
              <a:rPr lang="en-US" sz="2335" dirty="0" err="1">
                <a:solidFill>
                  <a:srgbClr val="FFFFFF"/>
                </a:solidFill>
                <a:latin typeface="Muli Semi-Bold"/>
              </a:rPr>
              <a:t>là</a:t>
            </a:r>
            <a:r>
              <a:rPr lang="en-US" sz="2335" dirty="0">
                <a:solidFill>
                  <a:srgbClr val="FFFFFF"/>
                </a:solidFill>
                <a:latin typeface="Muli Semi-Bold"/>
              </a:rPr>
              <a:t> </a:t>
            </a:r>
            <a:r>
              <a:rPr lang="en-US" sz="2335" dirty="0" err="1">
                <a:solidFill>
                  <a:srgbClr val="FFFFFF"/>
                </a:solidFill>
                <a:latin typeface="Muli Semi-Bold"/>
              </a:rPr>
              <a:t>việc</a:t>
            </a:r>
            <a:r>
              <a:rPr lang="en-US" sz="2335" dirty="0">
                <a:solidFill>
                  <a:srgbClr val="FFFFFF"/>
                </a:solidFill>
                <a:latin typeface="Muli Semi-Bold"/>
              </a:rPr>
              <a:t> </a:t>
            </a:r>
            <a:r>
              <a:rPr lang="en-US" sz="2335" dirty="0" err="1">
                <a:solidFill>
                  <a:srgbClr val="FFFFFF"/>
                </a:solidFill>
                <a:latin typeface="Muli Semi-Bold"/>
              </a:rPr>
              <a:t>phân</a:t>
            </a:r>
            <a:r>
              <a:rPr lang="en-US" sz="2335" dirty="0">
                <a:solidFill>
                  <a:srgbClr val="FFFFFF"/>
                </a:solidFill>
                <a:latin typeface="Muli Semi-Bold"/>
              </a:rPr>
              <a:t> </a:t>
            </a:r>
            <a:r>
              <a:rPr lang="en-US" sz="2335" dirty="0" err="1">
                <a:solidFill>
                  <a:srgbClr val="FFFFFF"/>
                </a:solidFill>
                <a:latin typeface="Muli Semi-Bold"/>
              </a:rPr>
              <a:t>phối</a:t>
            </a:r>
            <a:r>
              <a:rPr lang="en-US" sz="2335" dirty="0">
                <a:solidFill>
                  <a:srgbClr val="FFFFFF"/>
                </a:solidFill>
                <a:latin typeface="Muli Semi-Bold"/>
              </a:rPr>
              <a:t> </a:t>
            </a:r>
            <a:r>
              <a:rPr lang="en-US" sz="2335" dirty="0" err="1">
                <a:solidFill>
                  <a:srgbClr val="FFFFFF"/>
                </a:solidFill>
                <a:latin typeface="Muli Semi-Bold"/>
              </a:rPr>
              <a:t>các</a:t>
            </a:r>
            <a:r>
              <a:rPr lang="en-US" sz="2335" dirty="0">
                <a:solidFill>
                  <a:srgbClr val="FFFFFF"/>
                </a:solidFill>
                <a:latin typeface="Muli Semi-Bold"/>
              </a:rPr>
              <a:t> </a:t>
            </a:r>
            <a:r>
              <a:rPr lang="en-US" sz="2335" dirty="0" err="1">
                <a:solidFill>
                  <a:srgbClr val="FFFFFF"/>
                </a:solidFill>
                <a:latin typeface="Muli Semi-Bold"/>
              </a:rPr>
              <a:t>tài</a:t>
            </a:r>
            <a:r>
              <a:rPr lang="en-US" sz="2335" dirty="0">
                <a:solidFill>
                  <a:srgbClr val="FFFFFF"/>
                </a:solidFill>
                <a:latin typeface="Muli Semi-Bold"/>
              </a:rPr>
              <a:t> </a:t>
            </a:r>
            <a:r>
              <a:rPr lang="en-US" sz="2335" dirty="0" err="1">
                <a:solidFill>
                  <a:srgbClr val="FFFFFF"/>
                </a:solidFill>
                <a:latin typeface="Muli Semi-Bold"/>
              </a:rPr>
              <a:t>nguyên</a:t>
            </a:r>
            <a:r>
              <a:rPr lang="en-US" sz="2335" dirty="0">
                <a:solidFill>
                  <a:srgbClr val="FFFFFF"/>
                </a:solidFill>
                <a:latin typeface="Muli Semi-Bold"/>
              </a:rPr>
              <a:t> CNTT </a:t>
            </a:r>
            <a:r>
              <a:rPr lang="en-US" sz="2335" dirty="0" err="1">
                <a:solidFill>
                  <a:srgbClr val="FFFFFF"/>
                </a:solidFill>
                <a:latin typeface="Muli Semi-Bold"/>
              </a:rPr>
              <a:t>theo</a:t>
            </a:r>
            <a:r>
              <a:rPr lang="en-US" sz="2335" dirty="0">
                <a:solidFill>
                  <a:srgbClr val="FFFFFF"/>
                </a:solidFill>
                <a:latin typeface="Muli Semi-Bold"/>
              </a:rPr>
              <a:t> </a:t>
            </a:r>
            <a:r>
              <a:rPr lang="en-US" sz="2335" dirty="0" err="1">
                <a:solidFill>
                  <a:srgbClr val="FFFFFF"/>
                </a:solidFill>
                <a:latin typeface="Muli Semi-Bold"/>
              </a:rPr>
              <a:t>nhu</a:t>
            </a:r>
            <a:r>
              <a:rPr lang="en-US" sz="2335" dirty="0">
                <a:solidFill>
                  <a:srgbClr val="FFFFFF"/>
                </a:solidFill>
                <a:latin typeface="Muli Semi-Bold"/>
              </a:rPr>
              <a:t> </a:t>
            </a:r>
            <a:r>
              <a:rPr lang="en-US" sz="2335" dirty="0" err="1">
                <a:solidFill>
                  <a:srgbClr val="FFFFFF"/>
                </a:solidFill>
                <a:latin typeface="Muli Semi-Bold"/>
              </a:rPr>
              <a:t>cầu</a:t>
            </a:r>
            <a:r>
              <a:rPr lang="en-US" sz="2335" dirty="0">
                <a:solidFill>
                  <a:srgbClr val="FFFFFF"/>
                </a:solidFill>
                <a:latin typeface="Muli Semi-Bold"/>
              </a:rPr>
              <a:t> qua Internet </a:t>
            </a:r>
            <a:r>
              <a:rPr lang="en-US" sz="2335" dirty="0" err="1">
                <a:solidFill>
                  <a:srgbClr val="FFFFFF"/>
                </a:solidFill>
                <a:latin typeface="Muli Semi-Bold"/>
              </a:rPr>
              <a:t>với</a:t>
            </a:r>
            <a:r>
              <a:rPr lang="en-US" sz="2335" dirty="0">
                <a:solidFill>
                  <a:srgbClr val="FFFFFF"/>
                </a:solidFill>
                <a:latin typeface="Muli Semi-Bold"/>
              </a:rPr>
              <a:t> </a:t>
            </a:r>
            <a:r>
              <a:rPr lang="en-US" sz="2335" dirty="0" err="1">
                <a:solidFill>
                  <a:srgbClr val="FFFFFF"/>
                </a:solidFill>
                <a:latin typeface="Muli Semi-Bold"/>
              </a:rPr>
              <a:t>chính</a:t>
            </a:r>
            <a:r>
              <a:rPr lang="en-US" sz="2335" dirty="0">
                <a:solidFill>
                  <a:srgbClr val="FFFFFF"/>
                </a:solidFill>
                <a:latin typeface="Muli Semi-Bold"/>
              </a:rPr>
              <a:t> </a:t>
            </a:r>
            <a:r>
              <a:rPr lang="en-US" sz="2335" dirty="0" err="1">
                <a:solidFill>
                  <a:srgbClr val="FFFFFF"/>
                </a:solidFill>
                <a:latin typeface="Muli Semi-Bold"/>
              </a:rPr>
              <a:t>sách</a:t>
            </a:r>
            <a:r>
              <a:rPr lang="en-US" sz="2335" dirty="0">
                <a:solidFill>
                  <a:srgbClr val="FFFFFF"/>
                </a:solidFill>
                <a:latin typeface="Muli Semi-Bold"/>
              </a:rPr>
              <a:t> </a:t>
            </a:r>
            <a:r>
              <a:rPr lang="en-US" sz="2335" dirty="0" err="1">
                <a:solidFill>
                  <a:srgbClr val="FFFFFF"/>
                </a:solidFill>
                <a:latin typeface="Muli Semi-Bold"/>
              </a:rPr>
              <a:t>thanh</a:t>
            </a:r>
            <a:r>
              <a:rPr lang="en-US" sz="2335" dirty="0">
                <a:solidFill>
                  <a:srgbClr val="FFFFFF"/>
                </a:solidFill>
                <a:latin typeface="Muli Semi-Bold"/>
              </a:rPr>
              <a:t> </a:t>
            </a:r>
            <a:r>
              <a:rPr lang="en-US" sz="2335" dirty="0" err="1">
                <a:solidFill>
                  <a:srgbClr val="FFFFFF"/>
                </a:solidFill>
                <a:latin typeface="Muli Semi-Bold"/>
              </a:rPr>
              <a:t>toán</a:t>
            </a:r>
            <a:r>
              <a:rPr lang="en-US" sz="2335" dirty="0">
                <a:solidFill>
                  <a:srgbClr val="FFFFFF"/>
                </a:solidFill>
                <a:latin typeface="Muli Semi-Bold"/>
              </a:rPr>
              <a:t> </a:t>
            </a:r>
            <a:r>
              <a:rPr lang="en-US" sz="2335" dirty="0" err="1">
                <a:solidFill>
                  <a:srgbClr val="FFFFFF"/>
                </a:solidFill>
                <a:latin typeface="Muli Semi-Bold"/>
              </a:rPr>
              <a:t>theo</a:t>
            </a:r>
            <a:r>
              <a:rPr lang="en-US" sz="2335" dirty="0">
                <a:solidFill>
                  <a:srgbClr val="FFFFFF"/>
                </a:solidFill>
                <a:latin typeface="Muli Semi-Bold"/>
              </a:rPr>
              <a:t> </a:t>
            </a:r>
            <a:r>
              <a:rPr lang="en-US" sz="2335" dirty="0" err="1">
                <a:solidFill>
                  <a:srgbClr val="FFFFFF"/>
                </a:solidFill>
                <a:latin typeface="Muli Semi-Bold"/>
              </a:rPr>
              <a:t>mức</a:t>
            </a:r>
            <a:r>
              <a:rPr lang="en-US" sz="2335" dirty="0">
                <a:solidFill>
                  <a:srgbClr val="FFFFFF"/>
                </a:solidFill>
                <a:latin typeface="Muli Semi-Bold"/>
              </a:rPr>
              <a:t> </a:t>
            </a:r>
            <a:r>
              <a:rPr lang="en-US" sz="2335" dirty="0" err="1">
                <a:solidFill>
                  <a:srgbClr val="FFFFFF"/>
                </a:solidFill>
                <a:latin typeface="Muli Semi-Bold"/>
              </a:rPr>
              <a:t>sử</a:t>
            </a:r>
            <a:r>
              <a:rPr lang="en-US" sz="2335" dirty="0">
                <a:solidFill>
                  <a:srgbClr val="FFFFFF"/>
                </a:solidFill>
                <a:latin typeface="Muli Semi-Bold"/>
              </a:rPr>
              <a:t> </a:t>
            </a:r>
            <a:r>
              <a:rPr lang="en-US" sz="2335" dirty="0" err="1">
                <a:solidFill>
                  <a:srgbClr val="FFFFFF"/>
                </a:solidFill>
                <a:latin typeface="Muli Semi-Bold"/>
              </a:rPr>
              <a:t>dụng</a:t>
            </a:r>
            <a:r>
              <a:rPr lang="en-US" sz="2335" dirty="0">
                <a:solidFill>
                  <a:srgbClr val="FFFFFF"/>
                </a:solidFill>
                <a:latin typeface="Muli Semi-Bold"/>
              </a:rPr>
              <a:t>. </a:t>
            </a:r>
            <a:r>
              <a:rPr lang="en-US" sz="2335" dirty="0" err="1">
                <a:solidFill>
                  <a:srgbClr val="FFFFFF"/>
                </a:solidFill>
                <a:latin typeface="Muli Semi-Bold"/>
              </a:rPr>
              <a:t>Thay</a:t>
            </a:r>
            <a:r>
              <a:rPr lang="en-US" sz="2335" dirty="0">
                <a:solidFill>
                  <a:srgbClr val="FFFFFF"/>
                </a:solidFill>
                <a:latin typeface="Muli Semi-Bold"/>
              </a:rPr>
              <a:t> </a:t>
            </a:r>
            <a:r>
              <a:rPr lang="en-US" sz="2335" dirty="0" err="1">
                <a:solidFill>
                  <a:srgbClr val="FFFFFF"/>
                </a:solidFill>
                <a:latin typeface="Muli Semi-Bold"/>
              </a:rPr>
              <a:t>vì</a:t>
            </a:r>
            <a:r>
              <a:rPr lang="en-US" sz="2335" dirty="0">
                <a:solidFill>
                  <a:srgbClr val="FFFFFF"/>
                </a:solidFill>
                <a:latin typeface="Muli Semi-Bold"/>
              </a:rPr>
              <a:t> </a:t>
            </a:r>
            <a:r>
              <a:rPr lang="en-US" sz="2335" dirty="0" err="1">
                <a:solidFill>
                  <a:srgbClr val="FFFFFF"/>
                </a:solidFill>
                <a:latin typeface="Muli Semi-Bold"/>
              </a:rPr>
              <a:t>phải</a:t>
            </a:r>
            <a:r>
              <a:rPr lang="en-US" sz="2335" dirty="0">
                <a:solidFill>
                  <a:srgbClr val="FFFFFF"/>
                </a:solidFill>
                <a:latin typeface="Muli Semi-Bold"/>
              </a:rPr>
              <a:t> </a:t>
            </a:r>
            <a:r>
              <a:rPr lang="en-US" sz="2335" dirty="0" err="1">
                <a:solidFill>
                  <a:srgbClr val="FFFFFF"/>
                </a:solidFill>
                <a:latin typeface="Muli Semi-Bold"/>
              </a:rPr>
              <a:t>mua</a:t>
            </a:r>
            <a:r>
              <a:rPr lang="en-US" sz="2335" dirty="0">
                <a:solidFill>
                  <a:srgbClr val="FFFFFF"/>
                </a:solidFill>
                <a:latin typeface="Muli Semi-Bold"/>
              </a:rPr>
              <a:t>, </a:t>
            </a:r>
            <a:r>
              <a:rPr lang="en-US" sz="2335" dirty="0" err="1">
                <a:solidFill>
                  <a:srgbClr val="FFFFFF"/>
                </a:solidFill>
                <a:latin typeface="Muli Semi-Bold"/>
              </a:rPr>
              <a:t>sở</a:t>
            </a:r>
            <a:r>
              <a:rPr lang="en-US" sz="2335" dirty="0">
                <a:solidFill>
                  <a:srgbClr val="FFFFFF"/>
                </a:solidFill>
                <a:latin typeface="Muli Semi-Bold"/>
              </a:rPr>
              <a:t> </a:t>
            </a:r>
            <a:r>
              <a:rPr lang="en-US" sz="2335" dirty="0" err="1">
                <a:solidFill>
                  <a:srgbClr val="FFFFFF"/>
                </a:solidFill>
                <a:latin typeface="Muli Semi-Bold"/>
              </a:rPr>
              <a:t>hữu</a:t>
            </a:r>
            <a:r>
              <a:rPr lang="en-US" sz="2335" dirty="0">
                <a:solidFill>
                  <a:srgbClr val="FFFFFF"/>
                </a:solidFill>
                <a:latin typeface="Muli Semi-Bold"/>
              </a:rPr>
              <a:t> </a:t>
            </a:r>
            <a:r>
              <a:rPr lang="en-US" sz="2335" dirty="0" err="1">
                <a:solidFill>
                  <a:srgbClr val="FFFFFF"/>
                </a:solidFill>
                <a:latin typeface="Muli Semi-Bold"/>
              </a:rPr>
              <a:t>và</a:t>
            </a:r>
            <a:r>
              <a:rPr lang="en-US" sz="2335" dirty="0">
                <a:solidFill>
                  <a:srgbClr val="FFFFFF"/>
                </a:solidFill>
                <a:latin typeface="Muli Semi-Bold"/>
              </a:rPr>
              <a:t> </a:t>
            </a:r>
            <a:r>
              <a:rPr lang="en-US" sz="2335" dirty="0" err="1">
                <a:solidFill>
                  <a:srgbClr val="FFFFFF"/>
                </a:solidFill>
                <a:latin typeface="Muli Semi-Bold"/>
              </a:rPr>
              <a:t>bảo</a:t>
            </a:r>
            <a:r>
              <a:rPr lang="en-US" sz="2335" dirty="0">
                <a:solidFill>
                  <a:srgbClr val="FFFFFF"/>
                </a:solidFill>
                <a:latin typeface="Muli Semi-Bold"/>
              </a:rPr>
              <a:t> </a:t>
            </a:r>
            <a:r>
              <a:rPr lang="en-US" sz="2335" dirty="0" err="1">
                <a:solidFill>
                  <a:srgbClr val="FFFFFF"/>
                </a:solidFill>
                <a:latin typeface="Muli Semi-Bold"/>
              </a:rPr>
              <a:t>trì</a:t>
            </a:r>
            <a:r>
              <a:rPr lang="en-US" sz="2335" dirty="0">
                <a:solidFill>
                  <a:srgbClr val="FFFFFF"/>
                </a:solidFill>
                <a:latin typeface="Muli Semi-Bold"/>
              </a:rPr>
              <a:t> </a:t>
            </a:r>
            <a:r>
              <a:rPr lang="en-US" sz="2335" dirty="0" err="1">
                <a:solidFill>
                  <a:srgbClr val="FFFFFF"/>
                </a:solidFill>
                <a:latin typeface="Muli Semi-Bold"/>
              </a:rPr>
              <a:t>các</a:t>
            </a:r>
            <a:r>
              <a:rPr lang="en-US" sz="2335" dirty="0">
                <a:solidFill>
                  <a:srgbClr val="FFFFFF"/>
                </a:solidFill>
                <a:latin typeface="Muli Semi-Bold"/>
              </a:rPr>
              <a:t> </a:t>
            </a:r>
            <a:r>
              <a:rPr lang="en-US" sz="2335" dirty="0" err="1">
                <a:solidFill>
                  <a:srgbClr val="FFFFFF"/>
                </a:solidFill>
                <a:latin typeface="Muli Semi-Bold"/>
              </a:rPr>
              <a:t>trung</a:t>
            </a:r>
            <a:r>
              <a:rPr lang="en-US" sz="2335" dirty="0">
                <a:solidFill>
                  <a:srgbClr val="FFFFFF"/>
                </a:solidFill>
                <a:latin typeface="Muli Semi-Bold"/>
              </a:rPr>
              <a:t> </a:t>
            </a:r>
            <a:r>
              <a:rPr lang="en-US" sz="2335" dirty="0" err="1">
                <a:solidFill>
                  <a:srgbClr val="FFFFFF"/>
                </a:solidFill>
                <a:latin typeface="Muli Semi-Bold"/>
              </a:rPr>
              <a:t>tâm</a:t>
            </a:r>
            <a:r>
              <a:rPr lang="en-US" sz="2335" dirty="0">
                <a:solidFill>
                  <a:srgbClr val="FFFFFF"/>
                </a:solidFill>
                <a:latin typeface="Muli Semi-Bold"/>
              </a:rPr>
              <a:t> </a:t>
            </a:r>
            <a:r>
              <a:rPr lang="en-US" sz="2335" dirty="0" err="1">
                <a:solidFill>
                  <a:srgbClr val="FFFFFF"/>
                </a:solidFill>
                <a:latin typeface="Muli Semi-Bold"/>
              </a:rPr>
              <a:t>dữ</a:t>
            </a:r>
            <a:r>
              <a:rPr lang="en-US" sz="2335" dirty="0">
                <a:solidFill>
                  <a:srgbClr val="FFFFFF"/>
                </a:solidFill>
                <a:latin typeface="Muli Semi-Bold"/>
              </a:rPr>
              <a:t> </a:t>
            </a:r>
            <a:r>
              <a:rPr lang="en-US" sz="2335" dirty="0" err="1">
                <a:solidFill>
                  <a:srgbClr val="FFFFFF"/>
                </a:solidFill>
                <a:latin typeface="Muli Semi-Bold"/>
              </a:rPr>
              <a:t>liệu</a:t>
            </a:r>
            <a:r>
              <a:rPr lang="en-US" sz="2335" dirty="0">
                <a:solidFill>
                  <a:srgbClr val="FFFFFF"/>
                </a:solidFill>
                <a:latin typeface="Muli Semi-Bold"/>
              </a:rPr>
              <a:t> </a:t>
            </a:r>
            <a:r>
              <a:rPr lang="en-US" sz="2335" dirty="0" err="1">
                <a:solidFill>
                  <a:srgbClr val="FFFFFF"/>
                </a:solidFill>
                <a:latin typeface="Muli Semi-Bold"/>
              </a:rPr>
              <a:t>và</a:t>
            </a:r>
            <a:r>
              <a:rPr lang="en-US" sz="2335" dirty="0">
                <a:solidFill>
                  <a:srgbClr val="FFFFFF"/>
                </a:solidFill>
                <a:latin typeface="Muli Semi-Bold"/>
              </a:rPr>
              <a:t> </a:t>
            </a:r>
            <a:r>
              <a:rPr lang="en-US" sz="2335" dirty="0" err="1">
                <a:solidFill>
                  <a:srgbClr val="FFFFFF"/>
                </a:solidFill>
                <a:latin typeface="Muli Semi-Bold"/>
              </a:rPr>
              <a:t>máy</a:t>
            </a:r>
            <a:r>
              <a:rPr lang="en-US" sz="2335" dirty="0">
                <a:solidFill>
                  <a:srgbClr val="FFFFFF"/>
                </a:solidFill>
                <a:latin typeface="Muli Semi-Bold"/>
              </a:rPr>
              <a:t> </a:t>
            </a:r>
            <a:r>
              <a:rPr lang="en-US" sz="2335" dirty="0" err="1">
                <a:solidFill>
                  <a:srgbClr val="FFFFFF"/>
                </a:solidFill>
                <a:latin typeface="Muli Semi-Bold"/>
              </a:rPr>
              <a:t>chủ</a:t>
            </a:r>
            <a:r>
              <a:rPr lang="en-US" sz="2335" dirty="0">
                <a:solidFill>
                  <a:srgbClr val="FFFFFF"/>
                </a:solidFill>
                <a:latin typeface="Muli Semi-Bold"/>
              </a:rPr>
              <a:t> </a:t>
            </a:r>
            <a:r>
              <a:rPr lang="en-US" sz="2335" dirty="0" err="1">
                <a:solidFill>
                  <a:srgbClr val="FFFFFF"/>
                </a:solidFill>
                <a:latin typeface="Muli Semi-Bold"/>
              </a:rPr>
              <a:t>vật</a:t>
            </a:r>
            <a:r>
              <a:rPr lang="en-US" sz="2335" dirty="0">
                <a:solidFill>
                  <a:srgbClr val="FFFFFF"/>
                </a:solidFill>
                <a:latin typeface="Muli Semi-Bold"/>
              </a:rPr>
              <a:t> </a:t>
            </a:r>
            <a:r>
              <a:rPr lang="en-US" sz="2335" dirty="0" err="1">
                <a:solidFill>
                  <a:srgbClr val="FFFFFF"/>
                </a:solidFill>
                <a:latin typeface="Muli Semi-Bold"/>
              </a:rPr>
              <a:t>lý</a:t>
            </a:r>
            <a:r>
              <a:rPr lang="en-US" sz="2335" dirty="0">
                <a:solidFill>
                  <a:srgbClr val="FFFFFF"/>
                </a:solidFill>
                <a:latin typeface="Muli Semi-Bold"/>
              </a:rPr>
              <a:t>, </a:t>
            </a:r>
            <a:r>
              <a:rPr lang="en-US" sz="2335" dirty="0" err="1">
                <a:solidFill>
                  <a:srgbClr val="FFFFFF"/>
                </a:solidFill>
                <a:latin typeface="Muli Semi-Bold"/>
              </a:rPr>
              <a:t>người</a:t>
            </a:r>
            <a:r>
              <a:rPr lang="en-US" sz="2335" dirty="0">
                <a:solidFill>
                  <a:srgbClr val="FFFFFF"/>
                </a:solidFill>
                <a:latin typeface="Muli Semi-Bold"/>
              </a:rPr>
              <a:t> </a:t>
            </a:r>
            <a:r>
              <a:rPr lang="en-US" sz="2335" dirty="0" err="1">
                <a:solidFill>
                  <a:srgbClr val="FFFFFF"/>
                </a:solidFill>
                <a:latin typeface="Muli Semi-Bold"/>
              </a:rPr>
              <a:t>dùng</a:t>
            </a:r>
            <a:r>
              <a:rPr lang="en-US" sz="2335" dirty="0">
                <a:solidFill>
                  <a:srgbClr val="FFFFFF"/>
                </a:solidFill>
                <a:latin typeface="Muli Semi-Bold"/>
              </a:rPr>
              <a:t> </a:t>
            </a:r>
            <a:r>
              <a:rPr lang="en-US" sz="2335" dirty="0" err="1">
                <a:solidFill>
                  <a:srgbClr val="FFFFFF"/>
                </a:solidFill>
                <a:latin typeface="Muli Semi-Bold"/>
              </a:rPr>
              <a:t>có</a:t>
            </a:r>
            <a:r>
              <a:rPr lang="en-US" sz="2335" dirty="0">
                <a:solidFill>
                  <a:srgbClr val="FFFFFF"/>
                </a:solidFill>
                <a:latin typeface="Muli Semi-Bold"/>
              </a:rPr>
              <a:t> </a:t>
            </a:r>
            <a:r>
              <a:rPr lang="en-US" sz="2335" dirty="0" err="1">
                <a:solidFill>
                  <a:srgbClr val="FFFFFF"/>
                </a:solidFill>
                <a:latin typeface="Muli Semi-Bold"/>
              </a:rPr>
              <a:t>thể</a:t>
            </a:r>
            <a:r>
              <a:rPr lang="en-US" sz="2335" dirty="0">
                <a:solidFill>
                  <a:srgbClr val="FFFFFF"/>
                </a:solidFill>
                <a:latin typeface="Muli Semi-Bold"/>
              </a:rPr>
              <a:t> </a:t>
            </a:r>
            <a:r>
              <a:rPr lang="en-US" sz="2335" dirty="0" err="1">
                <a:solidFill>
                  <a:srgbClr val="FFFFFF"/>
                </a:solidFill>
                <a:latin typeface="Muli Semi-Bold"/>
              </a:rPr>
              <a:t>truy</a:t>
            </a:r>
            <a:r>
              <a:rPr lang="en-US" sz="2335" dirty="0">
                <a:solidFill>
                  <a:srgbClr val="FFFFFF"/>
                </a:solidFill>
                <a:latin typeface="Muli Semi-Bold"/>
              </a:rPr>
              <a:t> </a:t>
            </a:r>
            <a:r>
              <a:rPr lang="en-US" sz="2335" dirty="0" err="1">
                <a:solidFill>
                  <a:srgbClr val="FFFFFF"/>
                </a:solidFill>
                <a:latin typeface="Muli Semi-Bold"/>
              </a:rPr>
              <a:t>cập</a:t>
            </a:r>
            <a:r>
              <a:rPr lang="en-US" sz="2335" dirty="0">
                <a:solidFill>
                  <a:srgbClr val="FFFFFF"/>
                </a:solidFill>
                <a:latin typeface="Muli Semi-Bold"/>
              </a:rPr>
              <a:t> </a:t>
            </a:r>
            <a:r>
              <a:rPr lang="en-US" sz="2335" dirty="0" err="1">
                <a:solidFill>
                  <a:srgbClr val="FFFFFF"/>
                </a:solidFill>
                <a:latin typeface="Muli Semi-Bold"/>
              </a:rPr>
              <a:t>các</a:t>
            </a:r>
            <a:r>
              <a:rPr lang="en-US" sz="2335" dirty="0">
                <a:solidFill>
                  <a:srgbClr val="FFFFFF"/>
                </a:solidFill>
                <a:latin typeface="Muli Semi-Bold"/>
              </a:rPr>
              <a:t> </a:t>
            </a:r>
            <a:r>
              <a:rPr lang="en-US" sz="2335" dirty="0" err="1">
                <a:solidFill>
                  <a:srgbClr val="FFFFFF"/>
                </a:solidFill>
                <a:latin typeface="Muli Semi-Bold"/>
              </a:rPr>
              <a:t>dịch</a:t>
            </a:r>
            <a:r>
              <a:rPr lang="en-US" sz="2335" dirty="0">
                <a:solidFill>
                  <a:srgbClr val="FFFFFF"/>
                </a:solidFill>
                <a:latin typeface="Muli Semi-Bold"/>
              </a:rPr>
              <a:t> </a:t>
            </a:r>
            <a:r>
              <a:rPr lang="en-US" sz="2335" dirty="0" err="1">
                <a:solidFill>
                  <a:srgbClr val="FFFFFF"/>
                </a:solidFill>
                <a:latin typeface="Muli Semi-Bold"/>
              </a:rPr>
              <a:t>vụ</a:t>
            </a:r>
            <a:r>
              <a:rPr lang="en-US" sz="2335" dirty="0">
                <a:solidFill>
                  <a:srgbClr val="FFFFFF"/>
                </a:solidFill>
                <a:latin typeface="Muli Semi-Bold"/>
              </a:rPr>
              <a:t> </a:t>
            </a:r>
            <a:r>
              <a:rPr lang="en-US" sz="2335" dirty="0" err="1">
                <a:solidFill>
                  <a:srgbClr val="FFFFFF"/>
                </a:solidFill>
                <a:latin typeface="Muli Semi-Bold"/>
              </a:rPr>
              <a:t>công</a:t>
            </a:r>
            <a:r>
              <a:rPr lang="en-US" sz="2335" dirty="0">
                <a:solidFill>
                  <a:srgbClr val="FFFFFF"/>
                </a:solidFill>
                <a:latin typeface="Muli Semi-Bold"/>
              </a:rPr>
              <a:t> </a:t>
            </a:r>
            <a:r>
              <a:rPr lang="en-US" sz="2335" dirty="0" err="1">
                <a:solidFill>
                  <a:srgbClr val="FFFFFF"/>
                </a:solidFill>
                <a:latin typeface="Muli Semi-Bold"/>
              </a:rPr>
              <a:t>nghệ</a:t>
            </a:r>
            <a:r>
              <a:rPr lang="en-US" sz="2335" dirty="0">
                <a:solidFill>
                  <a:srgbClr val="FFFFFF"/>
                </a:solidFill>
                <a:latin typeface="Muli Semi-Bold"/>
              </a:rPr>
              <a:t> </a:t>
            </a:r>
            <a:r>
              <a:rPr lang="en-US" sz="2335" dirty="0" err="1">
                <a:solidFill>
                  <a:srgbClr val="FFFFFF"/>
                </a:solidFill>
                <a:latin typeface="Muli Semi-Bold"/>
              </a:rPr>
              <a:t>như</a:t>
            </a:r>
            <a:r>
              <a:rPr lang="en-US" sz="2335" dirty="0">
                <a:solidFill>
                  <a:srgbClr val="FFFFFF"/>
                </a:solidFill>
                <a:latin typeface="Muli Semi-Bold"/>
              </a:rPr>
              <a:t> </a:t>
            </a:r>
            <a:r>
              <a:rPr lang="en-US" sz="2335" dirty="0" err="1">
                <a:solidFill>
                  <a:srgbClr val="FFFFFF"/>
                </a:solidFill>
                <a:latin typeface="Muli Semi-Bold"/>
              </a:rPr>
              <a:t>tính</a:t>
            </a:r>
            <a:r>
              <a:rPr lang="en-US" sz="2335" dirty="0">
                <a:solidFill>
                  <a:srgbClr val="FFFFFF"/>
                </a:solidFill>
                <a:latin typeface="Muli Semi-Bold"/>
              </a:rPr>
              <a:t> </a:t>
            </a:r>
            <a:r>
              <a:rPr lang="en-US" sz="2335" dirty="0" err="1">
                <a:solidFill>
                  <a:srgbClr val="FFFFFF"/>
                </a:solidFill>
                <a:latin typeface="Muli Semi-Bold"/>
              </a:rPr>
              <a:t>toán</a:t>
            </a:r>
            <a:r>
              <a:rPr lang="en-US" sz="2335" dirty="0">
                <a:solidFill>
                  <a:srgbClr val="FFFFFF"/>
                </a:solidFill>
                <a:latin typeface="Muli Semi-Bold"/>
              </a:rPr>
              <a:t>, </a:t>
            </a:r>
            <a:r>
              <a:rPr lang="en-US" sz="2335" dirty="0" err="1">
                <a:solidFill>
                  <a:srgbClr val="FFFFFF"/>
                </a:solidFill>
                <a:latin typeface="Muli Semi-Bold"/>
              </a:rPr>
              <a:t>lưu</a:t>
            </a:r>
            <a:r>
              <a:rPr lang="en-US" sz="2335" dirty="0">
                <a:solidFill>
                  <a:srgbClr val="FFFFFF"/>
                </a:solidFill>
                <a:latin typeface="Muli Semi-Bold"/>
              </a:rPr>
              <a:t> </a:t>
            </a:r>
            <a:r>
              <a:rPr lang="en-US" sz="2335" dirty="0" err="1">
                <a:solidFill>
                  <a:srgbClr val="FFFFFF"/>
                </a:solidFill>
                <a:latin typeface="Muli Semi-Bold"/>
              </a:rPr>
              <a:t>trữ</a:t>
            </a:r>
            <a:r>
              <a:rPr lang="en-US" sz="2335" dirty="0">
                <a:solidFill>
                  <a:srgbClr val="FFFFFF"/>
                </a:solidFill>
                <a:latin typeface="Muli Semi-Bold"/>
              </a:rPr>
              <a:t>, </a:t>
            </a:r>
            <a:r>
              <a:rPr lang="en-US" sz="2335" dirty="0" err="1">
                <a:solidFill>
                  <a:srgbClr val="FFFFFF"/>
                </a:solidFill>
                <a:latin typeface="Muli Semi-Bold"/>
              </a:rPr>
              <a:t>cơ</a:t>
            </a:r>
            <a:r>
              <a:rPr lang="en-US" sz="2335" dirty="0">
                <a:solidFill>
                  <a:srgbClr val="FFFFFF"/>
                </a:solidFill>
                <a:latin typeface="Muli Semi-Bold"/>
              </a:rPr>
              <a:t> </a:t>
            </a:r>
            <a:r>
              <a:rPr lang="en-US" sz="2335" dirty="0" err="1">
                <a:solidFill>
                  <a:srgbClr val="FFFFFF"/>
                </a:solidFill>
                <a:latin typeface="Muli Semi-Bold"/>
              </a:rPr>
              <a:t>sở</a:t>
            </a:r>
            <a:r>
              <a:rPr lang="en-US" sz="2335" dirty="0">
                <a:solidFill>
                  <a:srgbClr val="FFFFFF"/>
                </a:solidFill>
                <a:latin typeface="Muli Semi-Bold"/>
              </a:rPr>
              <a:t> </a:t>
            </a:r>
            <a:r>
              <a:rPr lang="en-US" sz="2335" dirty="0" err="1">
                <a:solidFill>
                  <a:srgbClr val="FFFFFF"/>
                </a:solidFill>
                <a:latin typeface="Muli Semi-Bold"/>
              </a:rPr>
              <a:t>dữ</a:t>
            </a:r>
            <a:r>
              <a:rPr lang="en-US" sz="2335" dirty="0">
                <a:solidFill>
                  <a:srgbClr val="FFFFFF"/>
                </a:solidFill>
                <a:latin typeface="Muli Semi-Bold"/>
              </a:rPr>
              <a:t> </a:t>
            </a:r>
            <a:r>
              <a:rPr lang="en-US" sz="2335" dirty="0" err="1">
                <a:solidFill>
                  <a:srgbClr val="FFFFFF"/>
                </a:solidFill>
                <a:latin typeface="Muli Semi-Bold"/>
              </a:rPr>
              <a:t>liệu</a:t>
            </a:r>
            <a:r>
              <a:rPr lang="en-US" sz="2335" dirty="0">
                <a:solidFill>
                  <a:srgbClr val="FFFFFF"/>
                </a:solidFill>
                <a:latin typeface="Muli Semi-Bold"/>
              </a:rPr>
              <a:t> </a:t>
            </a:r>
            <a:r>
              <a:rPr lang="en-US" sz="2335" dirty="0" err="1">
                <a:solidFill>
                  <a:srgbClr val="FFFFFF"/>
                </a:solidFill>
                <a:latin typeface="Muli Semi-Bold"/>
              </a:rPr>
              <a:t>từ</a:t>
            </a:r>
            <a:r>
              <a:rPr lang="en-US" sz="2335" dirty="0">
                <a:solidFill>
                  <a:srgbClr val="FFFFFF"/>
                </a:solidFill>
                <a:latin typeface="Muli Semi-Bold"/>
              </a:rPr>
              <a:t> </a:t>
            </a:r>
            <a:r>
              <a:rPr lang="en-US" sz="2335" dirty="0" err="1">
                <a:solidFill>
                  <a:srgbClr val="FFFFFF"/>
                </a:solidFill>
                <a:latin typeface="Muli Semi-Bold"/>
              </a:rPr>
              <a:t>các</a:t>
            </a:r>
            <a:r>
              <a:rPr lang="en-US" sz="2335" dirty="0">
                <a:solidFill>
                  <a:srgbClr val="FFFFFF"/>
                </a:solidFill>
                <a:latin typeface="Muli Semi-Bold"/>
              </a:rPr>
              <a:t> </a:t>
            </a:r>
            <a:r>
              <a:rPr lang="en-US" sz="2335" dirty="0" err="1">
                <a:solidFill>
                  <a:srgbClr val="FFFFFF"/>
                </a:solidFill>
                <a:latin typeface="Muli Semi-Bold"/>
              </a:rPr>
              <a:t>nhà</a:t>
            </a:r>
            <a:r>
              <a:rPr lang="en-US" sz="2335" dirty="0">
                <a:solidFill>
                  <a:srgbClr val="FFFFFF"/>
                </a:solidFill>
                <a:latin typeface="Muli Semi-Bold"/>
              </a:rPr>
              <a:t> </a:t>
            </a:r>
            <a:r>
              <a:rPr lang="en-US" sz="2335" dirty="0" err="1">
                <a:solidFill>
                  <a:srgbClr val="FFFFFF"/>
                </a:solidFill>
                <a:latin typeface="Muli Semi-Bold"/>
              </a:rPr>
              <a:t>cung</a:t>
            </a:r>
            <a:r>
              <a:rPr lang="en-US" sz="2335" dirty="0">
                <a:solidFill>
                  <a:srgbClr val="FFFFFF"/>
                </a:solidFill>
                <a:latin typeface="Muli Semi-Bold"/>
              </a:rPr>
              <a:t> </a:t>
            </a:r>
            <a:r>
              <a:rPr lang="en-US" sz="2335" dirty="0" err="1">
                <a:solidFill>
                  <a:srgbClr val="FFFFFF"/>
                </a:solidFill>
                <a:latin typeface="Muli Semi-Bold"/>
              </a:rPr>
              <a:t>cấp</a:t>
            </a:r>
            <a:r>
              <a:rPr lang="en-US" sz="2335" dirty="0">
                <a:solidFill>
                  <a:srgbClr val="FFFFFF"/>
                </a:solidFill>
                <a:latin typeface="Muli Semi-Bold"/>
              </a:rPr>
              <a:t> </a:t>
            </a:r>
            <a:r>
              <a:rPr lang="en-US" sz="2335" dirty="0" err="1">
                <a:solidFill>
                  <a:srgbClr val="FFFFFF"/>
                </a:solidFill>
                <a:latin typeface="Muli Semi-Bold"/>
              </a:rPr>
              <a:t>dịch</a:t>
            </a:r>
            <a:r>
              <a:rPr lang="en-US" sz="2335" dirty="0">
                <a:solidFill>
                  <a:srgbClr val="FFFFFF"/>
                </a:solidFill>
                <a:latin typeface="Muli Semi-Bold"/>
              </a:rPr>
              <a:t> </a:t>
            </a:r>
            <a:r>
              <a:rPr lang="en-US" sz="2335" dirty="0" err="1">
                <a:solidFill>
                  <a:srgbClr val="FFFFFF"/>
                </a:solidFill>
                <a:latin typeface="Muli Semi-Bold"/>
              </a:rPr>
              <a:t>vụ</a:t>
            </a:r>
            <a:r>
              <a:rPr lang="en-US" sz="2335" dirty="0">
                <a:solidFill>
                  <a:srgbClr val="FFFFFF"/>
                </a:solidFill>
                <a:latin typeface="Muli Semi-Bold"/>
              </a:rPr>
              <a:t> </a:t>
            </a:r>
            <a:r>
              <a:rPr lang="en-US" sz="2335" dirty="0" err="1">
                <a:solidFill>
                  <a:srgbClr val="FFFFFF"/>
                </a:solidFill>
                <a:latin typeface="Muli Semi-Bold"/>
              </a:rPr>
              <a:t>đám</a:t>
            </a:r>
            <a:r>
              <a:rPr lang="en-US" sz="2335" dirty="0">
                <a:solidFill>
                  <a:srgbClr val="FFFFFF"/>
                </a:solidFill>
                <a:latin typeface="Muli Semi-Bold"/>
              </a:rPr>
              <a:t> </a:t>
            </a:r>
            <a:r>
              <a:rPr lang="en-US" sz="2335" dirty="0" err="1">
                <a:solidFill>
                  <a:srgbClr val="FFFFFF"/>
                </a:solidFill>
                <a:latin typeface="Muli Semi-Bold"/>
              </a:rPr>
              <a:t>mây</a:t>
            </a:r>
            <a:r>
              <a:rPr lang="en-US" sz="2335" dirty="0">
                <a:solidFill>
                  <a:srgbClr val="FFFFFF"/>
                </a:solidFill>
                <a:latin typeface="Muli Semi-Bold"/>
              </a:rPr>
              <a:t> </a:t>
            </a:r>
            <a:r>
              <a:rPr lang="en-US" sz="2335" dirty="0" err="1">
                <a:solidFill>
                  <a:srgbClr val="FFFFFF"/>
                </a:solidFill>
                <a:latin typeface="Muli Semi-Bold"/>
              </a:rPr>
              <a:t>như</a:t>
            </a:r>
            <a:r>
              <a:rPr lang="en-US" sz="2335" dirty="0">
                <a:solidFill>
                  <a:srgbClr val="FFFFFF"/>
                </a:solidFill>
                <a:latin typeface="Muli Semi-Bold"/>
              </a:rPr>
              <a:t> Google cloud </a:t>
            </a:r>
            <a:r>
              <a:rPr lang="en-US" sz="2335" dirty="0" err="1">
                <a:solidFill>
                  <a:srgbClr val="FFFFFF"/>
                </a:solidFill>
                <a:latin typeface="Muli Semi-Bold"/>
              </a:rPr>
              <a:t>khi</a:t>
            </a:r>
            <a:r>
              <a:rPr lang="en-US" sz="2335" dirty="0">
                <a:solidFill>
                  <a:srgbClr val="FFFFFF"/>
                </a:solidFill>
                <a:latin typeface="Muli Semi-Bold"/>
              </a:rPr>
              <a:t> </a:t>
            </a:r>
            <a:r>
              <a:rPr lang="en-US" sz="2335" dirty="0" err="1">
                <a:solidFill>
                  <a:srgbClr val="FFFFFF"/>
                </a:solidFill>
                <a:latin typeface="Muli Semi-Bold"/>
              </a:rPr>
              <a:t>cần</a:t>
            </a:r>
            <a:r>
              <a:rPr lang="en-US" sz="2335" dirty="0">
                <a:solidFill>
                  <a:srgbClr val="FFFFFF"/>
                </a:solidFill>
                <a:latin typeface="Muli Semi-Bold"/>
              </a:rPr>
              <a:t> </a:t>
            </a:r>
            <a:r>
              <a:rPr lang="en-US" sz="2335" dirty="0" err="1">
                <a:solidFill>
                  <a:srgbClr val="FFFFFF"/>
                </a:solidFill>
                <a:latin typeface="Muli Semi-Bold"/>
              </a:rPr>
              <a:t>thiết</a:t>
            </a:r>
            <a:endParaRPr lang="en-US" sz="2335" dirty="0">
              <a:solidFill>
                <a:srgbClr val="FFFFFF"/>
              </a:solidFill>
              <a:latin typeface="Muli Semi-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824</TotalTime>
  <Words>700</Words>
  <Application>Microsoft Office PowerPoint</Application>
  <PresentationFormat>Custom</PresentationFormat>
  <Paragraphs>45</Paragraphs>
  <Slides>16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Times New Roman</vt:lpstr>
      <vt:lpstr>Muli Extra-Light</vt:lpstr>
      <vt:lpstr>Cabin</vt:lpstr>
      <vt:lpstr>Muli Semi-Bold</vt:lpstr>
      <vt:lpstr>Muli Bold</vt:lpstr>
      <vt:lpstr>Calibri</vt:lpstr>
      <vt:lpstr>Arial</vt:lpstr>
      <vt:lpstr>Cabin Bold</vt:lpstr>
      <vt:lpstr>Muli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Xanh dương Thành phần 3D Công nghệ 5G Bản thuyết trình</dc:title>
  <cp:lastModifiedBy>Nguyen Ngo</cp:lastModifiedBy>
  <cp:revision>3</cp:revision>
  <dcterms:created xsi:type="dcterms:W3CDTF">2006-08-16T00:00:00Z</dcterms:created>
  <dcterms:modified xsi:type="dcterms:W3CDTF">2024-12-06T01:12:18Z</dcterms:modified>
  <dc:identifier>DAGFl7FgJ14</dc:identifier>
</cp:coreProperties>
</file>

<file path=docProps/thumbnail.jpeg>
</file>